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32"/>
  </p:notesMasterIdLst>
  <p:handoutMasterIdLst>
    <p:handoutMasterId r:id="rId33"/>
  </p:handoutMasterIdLst>
  <p:sldIdLst>
    <p:sldId id="429" r:id="rId2"/>
    <p:sldId id="442" r:id="rId3"/>
    <p:sldId id="430" r:id="rId4"/>
    <p:sldId id="357" r:id="rId5"/>
    <p:sldId id="448" r:id="rId6"/>
    <p:sldId id="405" r:id="rId7"/>
    <p:sldId id="431" r:id="rId8"/>
    <p:sldId id="443" r:id="rId9"/>
    <p:sldId id="444" r:id="rId10"/>
    <p:sldId id="353" r:id="rId11"/>
    <p:sldId id="439" r:id="rId12"/>
    <p:sldId id="440" r:id="rId13"/>
    <p:sldId id="422" r:id="rId14"/>
    <p:sldId id="432" r:id="rId15"/>
    <p:sldId id="401" r:id="rId16"/>
    <p:sldId id="433" r:id="rId17"/>
    <p:sldId id="434" r:id="rId18"/>
    <p:sldId id="441" r:id="rId19"/>
    <p:sldId id="365" r:id="rId20"/>
    <p:sldId id="420" r:id="rId21"/>
    <p:sldId id="358" r:id="rId22"/>
    <p:sldId id="354" r:id="rId23"/>
    <p:sldId id="435" r:id="rId24"/>
    <p:sldId id="436" r:id="rId25"/>
    <p:sldId id="437" r:id="rId26"/>
    <p:sldId id="427" r:id="rId27"/>
    <p:sldId id="404" r:id="rId28"/>
    <p:sldId id="425" r:id="rId29"/>
    <p:sldId id="447" r:id="rId30"/>
    <p:sldId id="446" r:id="rId31"/>
  </p:sldIdLst>
  <p:sldSz cx="9144000" cy="6858000" type="screen4x3"/>
  <p:notesSz cx="6761163" cy="9942513"/>
  <p:defaultTextStyle>
    <a:defPPr>
      <a:defRPr lang="pt-BR"/>
    </a:defPPr>
    <a:lvl1pPr algn="l" rtl="0" fontAlgn="base">
      <a:spcBef>
        <a:spcPct val="50000"/>
      </a:spcBef>
      <a:spcAft>
        <a:spcPct val="0"/>
      </a:spcAft>
      <a:defRPr sz="4000" kern="1200">
        <a:solidFill>
          <a:schemeClr val="tx1"/>
        </a:solidFill>
        <a:latin typeface="Times New Roman" pitchFamily="18" charset="0"/>
        <a:ea typeface="+mn-ea"/>
        <a:cs typeface="+mn-cs"/>
      </a:defRPr>
    </a:lvl1pPr>
    <a:lvl2pPr marL="457200" algn="l" rtl="0" fontAlgn="base">
      <a:spcBef>
        <a:spcPct val="50000"/>
      </a:spcBef>
      <a:spcAft>
        <a:spcPct val="0"/>
      </a:spcAft>
      <a:defRPr sz="4000" kern="1200">
        <a:solidFill>
          <a:schemeClr val="tx1"/>
        </a:solidFill>
        <a:latin typeface="Times New Roman" pitchFamily="18" charset="0"/>
        <a:ea typeface="+mn-ea"/>
        <a:cs typeface="+mn-cs"/>
      </a:defRPr>
    </a:lvl2pPr>
    <a:lvl3pPr marL="914400" algn="l" rtl="0" fontAlgn="base">
      <a:spcBef>
        <a:spcPct val="50000"/>
      </a:spcBef>
      <a:spcAft>
        <a:spcPct val="0"/>
      </a:spcAft>
      <a:defRPr sz="4000" kern="1200">
        <a:solidFill>
          <a:schemeClr val="tx1"/>
        </a:solidFill>
        <a:latin typeface="Times New Roman" pitchFamily="18" charset="0"/>
        <a:ea typeface="+mn-ea"/>
        <a:cs typeface="+mn-cs"/>
      </a:defRPr>
    </a:lvl3pPr>
    <a:lvl4pPr marL="1371600" algn="l" rtl="0" fontAlgn="base">
      <a:spcBef>
        <a:spcPct val="50000"/>
      </a:spcBef>
      <a:spcAft>
        <a:spcPct val="0"/>
      </a:spcAft>
      <a:defRPr sz="4000" kern="1200">
        <a:solidFill>
          <a:schemeClr val="tx1"/>
        </a:solidFill>
        <a:latin typeface="Times New Roman" pitchFamily="18" charset="0"/>
        <a:ea typeface="+mn-ea"/>
        <a:cs typeface="+mn-cs"/>
      </a:defRPr>
    </a:lvl4pPr>
    <a:lvl5pPr marL="1828800" algn="l" rtl="0" fontAlgn="base">
      <a:spcBef>
        <a:spcPct val="50000"/>
      </a:spcBef>
      <a:spcAft>
        <a:spcPct val="0"/>
      </a:spcAft>
      <a:defRPr sz="4000" kern="1200">
        <a:solidFill>
          <a:schemeClr val="tx1"/>
        </a:solidFill>
        <a:latin typeface="Times New Roman" pitchFamily="18" charset="0"/>
        <a:ea typeface="+mn-ea"/>
        <a:cs typeface="+mn-cs"/>
      </a:defRPr>
    </a:lvl5pPr>
    <a:lvl6pPr marL="2286000" algn="l" defTabSz="914400" rtl="0" eaLnBrk="1" latinLnBrk="0" hangingPunct="1">
      <a:defRPr sz="4000" kern="1200">
        <a:solidFill>
          <a:schemeClr val="tx1"/>
        </a:solidFill>
        <a:latin typeface="Times New Roman" pitchFamily="18" charset="0"/>
        <a:ea typeface="+mn-ea"/>
        <a:cs typeface="+mn-cs"/>
      </a:defRPr>
    </a:lvl6pPr>
    <a:lvl7pPr marL="2743200" algn="l" defTabSz="914400" rtl="0" eaLnBrk="1" latinLnBrk="0" hangingPunct="1">
      <a:defRPr sz="4000" kern="1200">
        <a:solidFill>
          <a:schemeClr val="tx1"/>
        </a:solidFill>
        <a:latin typeface="Times New Roman" pitchFamily="18" charset="0"/>
        <a:ea typeface="+mn-ea"/>
        <a:cs typeface="+mn-cs"/>
      </a:defRPr>
    </a:lvl7pPr>
    <a:lvl8pPr marL="3200400" algn="l" defTabSz="914400" rtl="0" eaLnBrk="1" latinLnBrk="0" hangingPunct="1">
      <a:defRPr sz="4000" kern="1200">
        <a:solidFill>
          <a:schemeClr val="tx1"/>
        </a:solidFill>
        <a:latin typeface="Times New Roman" pitchFamily="18" charset="0"/>
        <a:ea typeface="+mn-ea"/>
        <a:cs typeface="+mn-cs"/>
      </a:defRPr>
    </a:lvl8pPr>
    <a:lvl9pPr marL="3657600" algn="l" defTabSz="914400" rtl="0" eaLnBrk="1" latinLnBrk="0" hangingPunct="1">
      <a:defRPr sz="40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2" userDrawn="1">
          <p15:clr>
            <a:srgbClr val="A4A3A4"/>
          </p15:clr>
        </p15:guide>
        <p15:guide id="2" pos="213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or" initials="A"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99"/>
    <a:srgbClr val="0000FF"/>
    <a:srgbClr val="0066CC"/>
    <a:srgbClr val="FF6600"/>
    <a:srgbClr val="FFCC00"/>
    <a:srgbClr val="4C2416"/>
    <a:srgbClr val="996633"/>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p:cViewPr varScale="1">
        <p:scale>
          <a:sx n="74" d="100"/>
          <a:sy n="74" d="100"/>
        </p:scale>
        <p:origin x="-3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42"/>
    </p:cViewPr>
  </p:sorterViewPr>
  <p:notesViewPr>
    <p:cSldViewPr>
      <p:cViewPr varScale="1">
        <p:scale>
          <a:sx n="80" d="100"/>
          <a:sy n="80" d="100"/>
        </p:scale>
        <p:origin x="-2022" y="-90"/>
      </p:cViewPr>
      <p:guideLst>
        <p:guide orient="horz" pos="3132"/>
        <p:guide pos="213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en-GB"/>
          </a:p>
        </p:txBody>
      </p:sp>
      <p:sp>
        <p:nvSpPr>
          <p:cNvPr id="3" name="Espaço Reservado para Data 2"/>
          <p:cNvSpPr>
            <a:spLocks noGrp="1"/>
          </p:cNvSpPr>
          <p:nvPr>
            <p:ph type="dt" sz="quarter" idx="1"/>
          </p:nvPr>
        </p:nvSpPr>
        <p:spPr>
          <a:xfrm>
            <a:off x="3829761" y="0"/>
            <a:ext cx="2929837" cy="497126"/>
          </a:xfrm>
          <a:prstGeom prst="rect">
            <a:avLst/>
          </a:prstGeom>
        </p:spPr>
        <p:txBody>
          <a:bodyPr vert="horz" lIns="91440" tIns="45720" rIns="91440" bIns="45720" rtlCol="0"/>
          <a:lstStyle>
            <a:lvl1pPr algn="r">
              <a:defRPr sz="1200"/>
            </a:lvl1pPr>
          </a:lstStyle>
          <a:p>
            <a:fld id="{5A2BFB62-29AA-477F-86EB-910B154B731C}" type="datetimeFigureOut">
              <a:rPr lang="en-US" smtClean="0"/>
              <a:pPr/>
              <a:t>11/7/2018</a:t>
            </a:fld>
            <a:endParaRPr lang="en-GB"/>
          </a:p>
        </p:txBody>
      </p:sp>
      <p:sp>
        <p:nvSpPr>
          <p:cNvPr id="4" name="Espaço Reservado para Rodapé 3"/>
          <p:cNvSpPr>
            <a:spLocks noGrp="1"/>
          </p:cNvSpPr>
          <p:nvPr>
            <p:ph type="ftr" sz="quarter" idx="2"/>
          </p:nvPr>
        </p:nvSpPr>
        <p:spPr>
          <a:xfrm>
            <a:off x="0" y="9443662"/>
            <a:ext cx="2929837" cy="497126"/>
          </a:xfrm>
          <a:prstGeom prst="rect">
            <a:avLst/>
          </a:prstGeom>
        </p:spPr>
        <p:txBody>
          <a:bodyPr vert="horz" lIns="91440" tIns="45720" rIns="91440" bIns="45720" rtlCol="0" anchor="b"/>
          <a:lstStyle>
            <a:lvl1pPr algn="l">
              <a:defRPr sz="1200"/>
            </a:lvl1pPr>
          </a:lstStyle>
          <a:p>
            <a:endParaRPr lang="en-GB"/>
          </a:p>
        </p:txBody>
      </p:sp>
      <p:sp>
        <p:nvSpPr>
          <p:cNvPr id="5" name="Espaço Reservado para Número de Slide 4"/>
          <p:cNvSpPr>
            <a:spLocks noGrp="1"/>
          </p:cNvSpPr>
          <p:nvPr>
            <p:ph type="sldNum" sz="quarter" idx="3"/>
          </p:nvPr>
        </p:nvSpPr>
        <p:spPr>
          <a:xfrm>
            <a:off x="3829761" y="9443662"/>
            <a:ext cx="2929837" cy="497126"/>
          </a:xfrm>
          <a:prstGeom prst="rect">
            <a:avLst/>
          </a:prstGeom>
        </p:spPr>
        <p:txBody>
          <a:bodyPr vert="horz" lIns="91440" tIns="45720" rIns="91440" bIns="45720" rtlCol="0" anchor="b"/>
          <a:lstStyle>
            <a:lvl1pPr algn="r">
              <a:defRPr sz="1200"/>
            </a:lvl1pPr>
          </a:lstStyle>
          <a:p>
            <a:fld id="{4AE6447E-F920-44EA-A82A-8CC03E77C001}" type="slidenum">
              <a:rPr lang="en-GB" smtClean="0"/>
              <a:pPr/>
              <a:t>‹nº›</a:t>
            </a:fld>
            <a:endParaRPr lang="en-GB"/>
          </a:p>
        </p:txBody>
      </p:sp>
    </p:spTree>
    <p:extLst>
      <p:ext uri="{BB962C8B-B14F-4D97-AF65-F5344CB8AC3E}">
        <p14:creationId xmlns:p14="http://schemas.microsoft.com/office/powerpoint/2010/main" val="6887612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29837"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200"/>
            </a:lvl1pPr>
          </a:lstStyle>
          <a:p>
            <a:endParaRPr lang="en-US"/>
          </a:p>
        </p:txBody>
      </p:sp>
      <p:sp>
        <p:nvSpPr>
          <p:cNvPr id="105475" name="Rectangle 3"/>
          <p:cNvSpPr>
            <a:spLocks noGrp="1" noChangeArrowheads="1"/>
          </p:cNvSpPr>
          <p:nvPr>
            <p:ph type="dt" idx="1"/>
          </p:nvPr>
        </p:nvSpPr>
        <p:spPr bwMode="auto">
          <a:xfrm>
            <a:off x="3829761" y="0"/>
            <a:ext cx="2929837" cy="4971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200"/>
            </a:lvl1pPr>
          </a:lstStyle>
          <a:p>
            <a:endParaRPr lang="en-US"/>
          </a:p>
        </p:txBody>
      </p:sp>
      <p:sp>
        <p:nvSpPr>
          <p:cNvPr id="105476"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676117" y="4722694"/>
            <a:ext cx="5408930" cy="44741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9443662"/>
            <a:ext cx="2929837"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defRPr sz="1200"/>
            </a:lvl1pPr>
          </a:lstStyle>
          <a:p>
            <a:endParaRPr lang="en-US"/>
          </a:p>
        </p:txBody>
      </p:sp>
      <p:sp>
        <p:nvSpPr>
          <p:cNvPr id="105479" name="Rectangle 7"/>
          <p:cNvSpPr>
            <a:spLocks noGrp="1" noChangeArrowheads="1"/>
          </p:cNvSpPr>
          <p:nvPr>
            <p:ph type="sldNum" sz="quarter" idx="5"/>
          </p:nvPr>
        </p:nvSpPr>
        <p:spPr bwMode="auto">
          <a:xfrm>
            <a:off x="3829761" y="9443662"/>
            <a:ext cx="2929837" cy="497126"/>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defRPr sz="1200"/>
            </a:lvl1pPr>
          </a:lstStyle>
          <a:p>
            <a:fld id="{D8879346-ADBA-40A4-8266-528357DFD4EE}" type="slidenum">
              <a:rPr lang="en-US"/>
              <a:pPr/>
              <a:t>‹nº›</a:t>
            </a:fld>
            <a:endParaRPr lang="en-US"/>
          </a:p>
        </p:txBody>
      </p:sp>
    </p:spTree>
    <p:extLst>
      <p:ext uri="{BB962C8B-B14F-4D97-AF65-F5344CB8AC3E}">
        <p14:creationId xmlns:p14="http://schemas.microsoft.com/office/powerpoint/2010/main" val="28392292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1</a:t>
            </a:fld>
            <a:endParaRPr lang="en-US"/>
          </a:p>
        </p:txBody>
      </p:sp>
    </p:spTree>
    <p:extLst>
      <p:ext uri="{BB962C8B-B14F-4D97-AF65-F5344CB8AC3E}">
        <p14:creationId xmlns:p14="http://schemas.microsoft.com/office/powerpoint/2010/main" val="322350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11</a:t>
            </a:fld>
            <a:endParaRPr lang="en-US"/>
          </a:p>
        </p:txBody>
      </p:sp>
    </p:spTree>
    <p:extLst>
      <p:ext uri="{BB962C8B-B14F-4D97-AF65-F5344CB8AC3E}">
        <p14:creationId xmlns:p14="http://schemas.microsoft.com/office/powerpoint/2010/main" val="70525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12</a:t>
            </a:fld>
            <a:endParaRPr lang="en-US"/>
          </a:p>
        </p:txBody>
      </p:sp>
    </p:spTree>
    <p:extLst>
      <p:ext uri="{BB962C8B-B14F-4D97-AF65-F5344CB8AC3E}">
        <p14:creationId xmlns:p14="http://schemas.microsoft.com/office/powerpoint/2010/main" val="1335933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13</a:t>
            </a:fld>
            <a:endParaRPr lang="en-US" sz="1200" b="0" i="0">
              <a:latin typeface="Cambria"/>
              <a:ea typeface="+mn-ea"/>
              <a:cs typeface="+mn-cs"/>
            </a:endParaRPr>
          </a:p>
        </p:txBody>
      </p:sp>
    </p:spTree>
    <p:extLst>
      <p:ext uri="{BB962C8B-B14F-4D97-AF65-F5344CB8AC3E}">
        <p14:creationId xmlns:p14="http://schemas.microsoft.com/office/powerpoint/2010/main" val="3420677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14</a:t>
            </a:fld>
            <a:endParaRPr lang="en-US" sz="1200" b="0" i="0">
              <a:latin typeface="Cambria"/>
              <a:ea typeface="+mn-ea"/>
              <a:cs typeface="+mn-cs"/>
            </a:endParaRPr>
          </a:p>
        </p:txBody>
      </p:sp>
    </p:spTree>
    <p:extLst>
      <p:ext uri="{BB962C8B-B14F-4D97-AF65-F5344CB8AC3E}">
        <p14:creationId xmlns:p14="http://schemas.microsoft.com/office/powerpoint/2010/main" val="14479966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15</a:t>
            </a:fld>
            <a:endParaRPr lang="en-US" sz="1200" b="0" i="0">
              <a:latin typeface="Cambria"/>
              <a:ea typeface="+mn-ea"/>
              <a:cs typeface="+mn-cs"/>
            </a:endParaRPr>
          </a:p>
        </p:txBody>
      </p:sp>
    </p:spTree>
    <p:extLst>
      <p:ext uri="{BB962C8B-B14F-4D97-AF65-F5344CB8AC3E}">
        <p14:creationId xmlns:p14="http://schemas.microsoft.com/office/powerpoint/2010/main" val="499507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16</a:t>
            </a:fld>
            <a:endParaRPr lang="en-US" sz="1200" b="0" i="0">
              <a:latin typeface="Cambria"/>
              <a:ea typeface="+mn-ea"/>
              <a:cs typeface="+mn-cs"/>
            </a:endParaRPr>
          </a:p>
        </p:txBody>
      </p:sp>
    </p:spTree>
    <p:extLst>
      <p:ext uri="{BB962C8B-B14F-4D97-AF65-F5344CB8AC3E}">
        <p14:creationId xmlns:p14="http://schemas.microsoft.com/office/powerpoint/2010/main" val="2660083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17</a:t>
            </a:fld>
            <a:endParaRPr lang="en-US" sz="1200" b="0" i="0">
              <a:latin typeface="Cambria"/>
              <a:ea typeface="+mn-ea"/>
              <a:cs typeface="+mn-cs"/>
            </a:endParaRPr>
          </a:p>
        </p:txBody>
      </p:sp>
    </p:spTree>
    <p:extLst>
      <p:ext uri="{BB962C8B-B14F-4D97-AF65-F5344CB8AC3E}">
        <p14:creationId xmlns:p14="http://schemas.microsoft.com/office/powerpoint/2010/main" val="3733255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18</a:t>
            </a:fld>
            <a:endParaRPr lang="en-US"/>
          </a:p>
        </p:txBody>
      </p:sp>
    </p:spTree>
    <p:extLst>
      <p:ext uri="{BB962C8B-B14F-4D97-AF65-F5344CB8AC3E}">
        <p14:creationId xmlns:p14="http://schemas.microsoft.com/office/powerpoint/2010/main" val="187279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2</a:t>
            </a:fld>
            <a:endParaRPr lang="en-US"/>
          </a:p>
        </p:txBody>
      </p:sp>
    </p:spTree>
    <p:extLst>
      <p:ext uri="{BB962C8B-B14F-4D97-AF65-F5344CB8AC3E}">
        <p14:creationId xmlns:p14="http://schemas.microsoft.com/office/powerpoint/2010/main" val="250670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20</a:t>
            </a:fld>
            <a:endParaRPr lang="en-US"/>
          </a:p>
        </p:txBody>
      </p:sp>
    </p:spTree>
    <p:extLst>
      <p:ext uri="{BB962C8B-B14F-4D97-AF65-F5344CB8AC3E}">
        <p14:creationId xmlns:p14="http://schemas.microsoft.com/office/powerpoint/2010/main" val="2243525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23</a:t>
            </a:fld>
            <a:endParaRPr lang="en-US"/>
          </a:p>
        </p:txBody>
      </p:sp>
    </p:spTree>
    <p:extLst>
      <p:ext uri="{BB962C8B-B14F-4D97-AF65-F5344CB8AC3E}">
        <p14:creationId xmlns:p14="http://schemas.microsoft.com/office/powerpoint/2010/main" val="370132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24</a:t>
            </a:fld>
            <a:endParaRPr lang="en-US"/>
          </a:p>
        </p:txBody>
      </p:sp>
    </p:spTree>
    <p:extLst>
      <p:ext uri="{BB962C8B-B14F-4D97-AF65-F5344CB8AC3E}">
        <p14:creationId xmlns:p14="http://schemas.microsoft.com/office/powerpoint/2010/main" val="850836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25</a:t>
            </a:fld>
            <a:endParaRPr lang="en-US"/>
          </a:p>
        </p:txBody>
      </p:sp>
    </p:spTree>
    <p:extLst>
      <p:ext uri="{BB962C8B-B14F-4D97-AF65-F5344CB8AC3E}">
        <p14:creationId xmlns:p14="http://schemas.microsoft.com/office/powerpoint/2010/main" val="41832340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26</a:t>
            </a:fld>
            <a:endParaRPr lang="en-US" sz="1200" b="0" i="0">
              <a:latin typeface="Cambria"/>
              <a:ea typeface="+mn-ea"/>
              <a:cs typeface="+mn-cs"/>
            </a:endParaRPr>
          </a:p>
        </p:txBody>
      </p:sp>
    </p:spTree>
    <p:extLst>
      <p:ext uri="{BB962C8B-B14F-4D97-AF65-F5344CB8AC3E}">
        <p14:creationId xmlns:p14="http://schemas.microsoft.com/office/powerpoint/2010/main" val="863870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27</a:t>
            </a:fld>
            <a:endParaRPr lang="en-US" sz="1200" b="0" i="0">
              <a:latin typeface="Cambria"/>
              <a:ea typeface="+mn-ea"/>
              <a:cs typeface="+mn-cs"/>
            </a:endParaRPr>
          </a:p>
        </p:txBody>
      </p:sp>
    </p:spTree>
    <p:extLst>
      <p:ext uri="{BB962C8B-B14F-4D97-AF65-F5344CB8AC3E}">
        <p14:creationId xmlns:p14="http://schemas.microsoft.com/office/powerpoint/2010/main" val="863870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28</a:t>
            </a:fld>
            <a:endParaRPr lang="en-US" sz="1200" b="0" i="0">
              <a:latin typeface="Cambria"/>
              <a:ea typeface="+mn-ea"/>
              <a:cs typeface="+mn-cs"/>
            </a:endParaRPr>
          </a:p>
        </p:txBody>
      </p:sp>
    </p:spTree>
    <p:extLst>
      <p:ext uri="{BB962C8B-B14F-4D97-AF65-F5344CB8AC3E}">
        <p14:creationId xmlns:p14="http://schemas.microsoft.com/office/powerpoint/2010/main" val="863870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Espaço Reservado para Número de Slide 3"/>
          <p:cNvSpPr>
            <a:spLocks noGrp="1"/>
          </p:cNvSpPr>
          <p:nvPr>
            <p:ph type="sldNum" sz="quarter" idx="10"/>
          </p:nvPr>
        </p:nvSpPr>
        <p:spPr/>
        <p:txBody>
          <a:bodyPr/>
          <a:lstStyle/>
          <a:p>
            <a:pPr algn="r" defTabSz="914400">
              <a:buNone/>
            </a:pPr>
            <a:fld id="{F93199CD-3E1B-4AE6-990F-76F925F5EA9F}" type="slidenum">
              <a:rPr lang="en-US" sz="1200" b="0" i="0">
                <a:latin typeface="Cambria"/>
                <a:ea typeface="+mn-ea"/>
                <a:cs typeface="+mn-cs"/>
              </a:rPr>
              <a:pPr algn="r" defTabSz="914400">
                <a:buNone/>
              </a:pPr>
              <a:t>29</a:t>
            </a:fld>
            <a:endParaRPr lang="en-US" sz="1200" b="0" i="0">
              <a:latin typeface="Cambria"/>
              <a:ea typeface="+mn-ea"/>
              <a:cs typeface="+mn-cs"/>
            </a:endParaRPr>
          </a:p>
        </p:txBody>
      </p:sp>
    </p:spTree>
    <p:extLst>
      <p:ext uri="{BB962C8B-B14F-4D97-AF65-F5344CB8AC3E}">
        <p14:creationId xmlns:p14="http://schemas.microsoft.com/office/powerpoint/2010/main" val="654627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3</a:t>
            </a:fld>
            <a:endParaRPr lang="en-US"/>
          </a:p>
        </p:txBody>
      </p:sp>
    </p:spTree>
    <p:extLst>
      <p:ext uri="{BB962C8B-B14F-4D97-AF65-F5344CB8AC3E}">
        <p14:creationId xmlns:p14="http://schemas.microsoft.com/office/powerpoint/2010/main" val="2529514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5996C40C-E728-4486-A545-215635EFA6FC}" type="slidenum">
              <a:rPr lang="pt-BR" smtClean="0"/>
              <a:pPr/>
              <a:t>30</a:t>
            </a:fld>
            <a:endParaRPr lang="pt-BR"/>
          </a:p>
        </p:txBody>
      </p:sp>
    </p:spTree>
    <p:extLst>
      <p:ext uri="{BB962C8B-B14F-4D97-AF65-F5344CB8AC3E}">
        <p14:creationId xmlns:p14="http://schemas.microsoft.com/office/powerpoint/2010/main" val="238994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5</a:t>
            </a:fld>
            <a:endParaRPr lang="en-US"/>
          </a:p>
        </p:txBody>
      </p:sp>
    </p:spTree>
    <p:extLst>
      <p:ext uri="{BB962C8B-B14F-4D97-AF65-F5344CB8AC3E}">
        <p14:creationId xmlns:p14="http://schemas.microsoft.com/office/powerpoint/2010/main" val="1742578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6</a:t>
            </a:fld>
            <a:endParaRPr lang="en-US"/>
          </a:p>
        </p:txBody>
      </p:sp>
    </p:spTree>
    <p:extLst>
      <p:ext uri="{BB962C8B-B14F-4D97-AF65-F5344CB8AC3E}">
        <p14:creationId xmlns:p14="http://schemas.microsoft.com/office/powerpoint/2010/main" val="2832670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7</a:t>
            </a:fld>
            <a:endParaRPr lang="en-US"/>
          </a:p>
        </p:txBody>
      </p:sp>
    </p:spTree>
    <p:extLst>
      <p:ext uri="{BB962C8B-B14F-4D97-AF65-F5344CB8AC3E}">
        <p14:creationId xmlns:p14="http://schemas.microsoft.com/office/powerpoint/2010/main" val="115897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8</a:t>
            </a:fld>
            <a:endParaRPr lang="en-US"/>
          </a:p>
        </p:txBody>
      </p:sp>
    </p:spTree>
    <p:extLst>
      <p:ext uri="{BB962C8B-B14F-4D97-AF65-F5344CB8AC3E}">
        <p14:creationId xmlns:p14="http://schemas.microsoft.com/office/powerpoint/2010/main" val="3746594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D8879346-ADBA-40A4-8266-528357DFD4EE}" type="slidenum">
              <a:rPr lang="en-US" smtClean="0"/>
              <a:pPr/>
              <a:t>9</a:t>
            </a:fld>
            <a:endParaRPr lang="en-US"/>
          </a:p>
        </p:txBody>
      </p:sp>
    </p:spTree>
    <p:extLst>
      <p:ext uri="{BB962C8B-B14F-4D97-AF65-F5344CB8AC3E}">
        <p14:creationId xmlns:p14="http://schemas.microsoft.com/office/powerpoint/2010/main" val="6836729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1760608F-68C3-4179-AA72-2C4E2FD0C3E6}" type="slidenum">
              <a:rPr lang="pt-BR" smtClean="0"/>
              <a:pPr/>
              <a:t>‹nº›</a:t>
            </a:fld>
            <a:endParaRPr lang="pt-BR"/>
          </a:p>
        </p:txBody>
      </p:sp>
    </p:spTree>
    <p:extLst>
      <p:ext uri="{BB962C8B-B14F-4D97-AF65-F5344CB8AC3E}">
        <p14:creationId xmlns:p14="http://schemas.microsoft.com/office/powerpoint/2010/main" val="2638062968"/>
      </p:ext>
    </p:extLst>
  </p:cSld>
  <p:clrMapOvr>
    <a:masterClrMapping/>
  </p:clrMapOvr>
  <p:transition>
    <p:check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B97D31AD-36F8-44AB-9340-194FA61F2A9B}" type="slidenum">
              <a:rPr lang="pt-BR" smtClean="0"/>
              <a:pPr/>
              <a:t>‹nº›</a:t>
            </a:fld>
            <a:endParaRPr lang="pt-BR"/>
          </a:p>
        </p:txBody>
      </p:sp>
    </p:spTree>
    <p:extLst>
      <p:ext uri="{BB962C8B-B14F-4D97-AF65-F5344CB8AC3E}">
        <p14:creationId xmlns:p14="http://schemas.microsoft.com/office/powerpoint/2010/main" val="1590598387"/>
      </p:ext>
    </p:extLst>
  </p:cSld>
  <p:clrMapOvr>
    <a:masterClrMapping/>
  </p:clrMapOvr>
  <p:transition>
    <p:check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AAEDF55-894B-4D63-BA78-45F5757A6F31}" type="slidenum">
              <a:rPr lang="pt-BR" smtClean="0"/>
              <a:pPr/>
              <a:t>‹nº›</a:t>
            </a:fld>
            <a:endParaRPr lang="pt-BR"/>
          </a:p>
        </p:txBody>
      </p:sp>
    </p:spTree>
    <p:extLst>
      <p:ext uri="{BB962C8B-B14F-4D97-AF65-F5344CB8AC3E}">
        <p14:creationId xmlns:p14="http://schemas.microsoft.com/office/powerpoint/2010/main" val="555729572"/>
      </p:ext>
    </p:extLst>
  </p:cSld>
  <p:clrMapOvr>
    <a:masterClrMapping/>
  </p:clrMapOvr>
  <p:transition>
    <p:check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Imagem à Esquerda com Legenda">
    <p:spTree>
      <p:nvGrpSpPr>
        <p:cNvPr id="1" name=""/>
        <p:cNvGrpSpPr/>
        <p:nvPr/>
      </p:nvGrpSpPr>
      <p:grpSpPr>
        <a:xfrm>
          <a:off x="0" y="0"/>
          <a:ext cx="0" cy="0"/>
          <a:chOff x="0" y="0"/>
          <a:chExt cx="0" cy="0"/>
        </a:xfrm>
      </p:grpSpPr>
      <p:sp>
        <p:nvSpPr>
          <p:cNvPr id="3" name="Espaço Reservado para Imagem 2"/>
          <p:cNvSpPr>
            <a:spLocks noGrp="1"/>
          </p:cNvSpPr>
          <p:nvPr>
            <p:ph type="pic" idx="1"/>
          </p:nvPr>
        </p:nvSpPr>
        <p:spPr>
          <a:xfrm>
            <a:off x="0" y="609600"/>
            <a:ext cx="6058287" cy="5638800"/>
          </a:xfrm>
          <a:solidFill>
            <a:schemeClr val="bg1">
              <a:lumMod val="85000"/>
              <a:lumOff val="15000"/>
            </a:schemeClr>
          </a:solidFill>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pt-BR" noProof="0"/>
              <a:t>Clique no ícone para adicionar uma imagem</a:t>
            </a:r>
            <a:endParaRPr lang="pt-BR" noProof="0" dirty="0"/>
          </a:p>
        </p:txBody>
      </p:sp>
      <p:sp>
        <p:nvSpPr>
          <p:cNvPr id="2" name="Título 1"/>
          <p:cNvSpPr>
            <a:spLocks noGrp="1"/>
          </p:cNvSpPr>
          <p:nvPr>
            <p:ph type="title"/>
          </p:nvPr>
        </p:nvSpPr>
        <p:spPr>
          <a:xfrm>
            <a:off x="6344112" y="1600200"/>
            <a:ext cx="2343760" cy="2438400"/>
          </a:xfrm>
        </p:spPr>
        <p:txBody>
          <a:bodyPr anchor="b">
            <a:normAutofit/>
          </a:bodyPr>
          <a:lstStyle>
            <a:lvl1pPr algn="l">
              <a:lnSpc>
                <a:spcPct val="85000"/>
              </a:lnSpc>
              <a:defRPr sz="2401" b="0" i="0" baseline="0">
                <a:solidFill>
                  <a:schemeClr val="accent2"/>
                </a:solidFill>
              </a:defRPr>
            </a:lvl1pPr>
          </a:lstStyle>
          <a:p>
            <a:r>
              <a:rPr lang="pt-BR" noProof="0"/>
              <a:t>Clique para editar o título mestre</a:t>
            </a:r>
            <a:endParaRPr lang="pt-BR" noProof="0" dirty="0"/>
          </a:p>
        </p:txBody>
      </p:sp>
      <p:sp>
        <p:nvSpPr>
          <p:cNvPr id="4" name="Espaço Reservado para Texto 3"/>
          <p:cNvSpPr>
            <a:spLocks noGrp="1"/>
          </p:cNvSpPr>
          <p:nvPr>
            <p:ph type="body" sz="half" idx="2"/>
          </p:nvPr>
        </p:nvSpPr>
        <p:spPr>
          <a:xfrm>
            <a:off x="6344112" y="4191000"/>
            <a:ext cx="2343760" cy="1828800"/>
          </a:xfrm>
        </p:spPr>
        <p:txBody>
          <a:bodyPr>
            <a:normAutofit/>
          </a:bodyPr>
          <a:lstStyle>
            <a:lvl1pPr marL="0" indent="0">
              <a:lnSpc>
                <a:spcPct val="11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pt-BR" noProof="0"/>
              <a:t>Clique para editar o texto mestre</a:t>
            </a:r>
          </a:p>
        </p:txBody>
      </p:sp>
      <p:sp>
        <p:nvSpPr>
          <p:cNvPr id="6" name="Espaço Reservado para Data 5"/>
          <p:cNvSpPr>
            <a:spLocks noGrp="1"/>
          </p:cNvSpPr>
          <p:nvPr>
            <p:ph type="dt" sz="half" idx="10"/>
          </p:nvPr>
        </p:nvSpPr>
        <p:spPr/>
        <p:txBody>
          <a:bodyPr/>
          <a:lstStyle/>
          <a:p>
            <a:fld id="{ECAD3848-745F-495F-B9CA-AA6DECD54263}" type="datetime1">
              <a:rPr lang="pt-BR" noProof="0" smtClean="0"/>
              <a:pPr/>
              <a:t>07/11/2018</a:t>
            </a:fld>
            <a:endParaRPr lang="pt-BR" noProof="0" dirty="0"/>
          </a:p>
        </p:txBody>
      </p:sp>
      <p:sp>
        <p:nvSpPr>
          <p:cNvPr id="7" name="Espaço Reservado para Rodapé 6"/>
          <p:cNvSpPr>
            <a:spLocks noGrp="1"/>
          </p:cNvSpPr>
          <p:nvPr>
            <p:ph type="ftr" sz="quarter" idx="11"/>
          </p:nvPr>
        </p:nvSpPr>
        <p:spPr/>
        <p:txBody>
          <a:bodyPr/>
          <a:lstStyle/>
          <a:p>
            <a:endParaRPr lang="pt-BR" noProof="0" dirty="0"/>
          </a:p>
        </p:txBody>
      </p:sp>
      <p:sp>
        <p:nvSpPr>
          <p:cNvPr id="8" name="Espaço Reservado para Número de Slide 7"/>
          <p:cNvSpPr>
            <a:spLocks noGrp="1"/>
          </p:cNvSpPr>
          <p:nvPr>
            <p:ph type="sldNum" sz="quarter" idx="12"/>
          </p:nvPr>
        </p:nvSpPr>
        <p:spPr/>
        <p:txBody>
          <a:bodyPr/>
          <a:lstStyle/>
          <a:p>
            <a:fld id="{2A013F82-EE5E-44EE-A61D-E31C6657F26F}" type="slidenum">
              <a:rPr lang="pt-BR" noProof="0" smtClean="0"/>
              <a:pPr/>
              <a:t>‹nº›</a:t>
            </a:fld>
            <a:endParaRPr lang="pt-BR" noProof="0" dirty="0"/>
          </a:p>
        </p:txBody>
      </p:sp>
    </p:spTree>
    <p:extLst>
      <p:ext uri="{BB962C8B-B14F-4D97-AF65-F5344CB8AC3E}">
        <p14:creationId xmlns:p14="http://schemas.microsoft.com/office/powerpoint/2010/main" val="2603524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cSld name="Quatro Imagens à Esquerda com Legenda">
    <p:spTree>
      <p:nvGrpSpPr>
        <p:cNvPr id="1" name=""/>
        <p:cNvGrpSpPr/>
        <p:nvPr/>
      </p:nvGrpSpPr>
      <p:grpSpPr>
        <a:xfrm>
          <a:off x="0" y="0"/>
          <a:ext cx="0" cy="0"/>
          <a:chOff x="0" y="0"/>
          <a:chExt cx="0" cy="0"/>
        </a:xfrm>
      </p:grpSpPr>
      <p:sp>
        <p:nvSpPr>
          <p:cNvPr id="3" name="Espaço Reservado para Imagem 2"/>
          <p:cNvSpPr>
            <a:spLocks noGrp="1"/>
          </p:cNvSpPr>
          <p:nvPr>
            <p:ph type="pic" idx="1"/>
          </p:nvPr>
        </p:nvSpPr>
        <p:spPr>
          <a:xfrm>
            <a:off x="3123" y="609600"/>
            <a:ext cx="2984007" cy="2743200"/>
          </a:xfrm>
          <a:solidFill>
            <a:schemeClr val="bg1">
              <a:lumMod val="85000"/>
              <a:lumOff val="15000"/>
            </a:schemeClr>
          </a:solidFill>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pt-BR" noProof="0"/>
              <a:t>Clique no ícone para adicionar uma imagem</a:t>
            </a:r>
            <a:endParaRPr lang="pt-BR" noProof="0" dirty="0"/>
          </a:p>
        </p:txBody>
      </p:sp>
      <p:sp>
        <p:nvSpPr>
          <p:cNvPr id="2" name="Título 1"/>
          <p:cNvSpPr>
            <a:spLocks noGrp="1"/>
          </p:cNvSpPr>
          <p:nvPr>
            <p:ph type="title"/>
          </p:nvPr>
        </p:nvSpPr>
        <p:spPr>
          <a:xfrm>
            <a:off x="6334292" y="1600200"/>
            <a:ext cx="2343760" cy="2438400"/>
          </a:xfrm>
        </p:spPr>
        <p:txBody>
          <a:bodyPr anchor="b">
            <a:normAutofit/>
          </a:bodyPr>
          <a:lstStyle>
            <a:lvl1pPr algn="l">
              <a:lnSpc>
                <a:spcPct val="85000"/>
              </a:lnSpc>
              <a:defRPr sz="2401" b="0" i="0" baseline="0">
                <a:solidFill>
                  <a:schemeClr val="accent2"/>
                </a:solidFill>
              </a:defRPr>
            </a:lvl1pPr>
          </a:lstStyle>
          <a:p>
            <a:r>
              <a:rPr lang="pt-BR" noProof="0"/>
              <a:t>Clique para editar o título mestre</a:t>
            </a:r>
            <a:endParaRPr lang="pt-BR" noProof="0" dirty="0"/>
          </a:p>
        </p:txBody>
      </p:sp>
      <p:sp>
        <p:nvSpPr>
          <p:cNvPr id="4" name="Espaço Reservado para Texto 3"/>
          <p:cNvSpPr>
            <a:spLocks noGrp="1"/>
          </p:cNvSpPr>
          <p:nvPr>
            <p:ph type="body" sz="half" idx="2"/>
          </p:nvPr>
        </p:nvSpPr>
        <p:spPr>
          <a:xfrm>
            <a:off x="6334292" y="4191000"/>
            <a:ext cx="2343760" cy="1828800"/>
          </a:xfrm>
        </p:spPr>
        <p:txBody>
          <a:bodyPr>
            <a:normAutofit/>
          </a:bodyPr>
          <a:lstStyle>
            <a:lvl1pPr marL="0" indent="0">
              <a:lnSpc>
                <a:spcPct val="11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pt-BR" noProof="0"/>
              <a:t>Clique para editar o texto mestre</a:t>
            </a:r>
          </a:p>
        </p:txBody>
      </p:sp>
      <p:sp>
        <p:nvSpPr>
          <p:cNvPr id="5" name="Espaço Reservado para Imagem 2"/>
          <p:cNvSpPr>
            <a:spLocks noGrp="1"/>
          </p:cNvSpPr>
          <p:nvPr>
            <p:ph type="pic" idx="10"/>
          </p:nvPr>
        </p:nvSpPr>
        <p:spPr>
          <a:xfrm>
            <a:off x="3083120" y="609600"/>
            <a:ext cx="2984007" cy="2743200"/>
          </a:xfrm>
          <a:solidFill>
            <a:schemeClr val="bg1">
              <a:lumMod val="85000"/>
              <a:lumOff val="15000"/>
            </a:schemeClr>
          </a:solidFill>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pt-BR" noProof="0"/>
              <a:t>Clique no ícone para adicionar uma imagem</a:t>
            </a:r>
            <a:endParaRPr lang="pt-BR" noProof="0" dirty="0"/>
          </a:p>
        </p:txBody>
      </p:sp>
      <p:sp>
        <p:nvSpPr>
          <p:cNvPr id="6" name="Espaço Reservado para Imagem 2"/>
          <p:cNvSpPr>
            <a:spLocks noGrp="1"/>
          </p:cNvSpPr>
          <p:nvPr>
            <p:ph type="pic" idx="11"/>
          </p:nvPr>
        </p:nvSpPr>
        <p:spPr>
          <a:xfrm>
            <a:off x="3123" y="3494088"/>
            <a:ext cx="2984007" cy="2743200"/>
          </a:xfrm>
          <a:solidFill>
            <a:schemeClr val="bg1">
              <a:lumMod val="85000"/>
              <a:lumOff val="15000"/>
            </a:schemeClr>
          </a:solidFill>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pt-BR" noProof="0"/>
              <a:t>Clique no ícone para adicionar uma imagem</a:t>
            </a:r>
            <a:endParaRPr lang="pt-BR" noProof="0" dirty="0"/>
          </a:p>
        </p:txBody>
      </p:sp>
      <p:sp>
        <p:nvSpPr>
          <p:cNvPr id="7" name="Espaço Reservado para Imagem 2"/>
          <p:cNvSpPr>
            <a:spLocks noGrp="1"/>
          </p:cNvSpPr>
          <p:nvPr>
            <p:ph type="pic" idx="12"/>
          </p:nvPr>
        </p:nvSpPr>
        <p:spPr>
          <a:xfrm>
            <a:off x="3083120" y="3494088"/>
            <a:ext cx="2984007" cy="2743200"/>
          </a:xfrm>
          <a:solidFill>
            <a:schemeClr val="bg1">
              <a:lumMod val="85000"/>
              <a:lumOff val="15000"/>
            </a:schemeClr>
          </a:solidFill>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pt-BR" noProof="0"/>
              <a:t>Clique no ícone para adicionar uma imagem</a:t>
            </a:r>
            <a:endParaRPr lang="pt-BR" noProof="0" dirty="0"/>
          </a:p>
        </p:txBody>
      </p:sp>
      <p:sp>
        <p:nvSpPr>
          <p:cNvPr id="8" name="Espaço Reservado para Data 7"/>
          <p:cNvSpPr>
            <a:spLocks noGrp="1"/>
          </p:cNvSpPr>
          <p:nvPr>
            <p:ph type="dt" sz="half" idx="13"/>
          </p:nvPr>
        </p:nvSpPr>
        <p:spPr/>
        <p:txBody>
          <a:bodyPr/>
          <a:lstStyle/>
          <a:p>
            <a:fld id="{1206FE7E-0084-4AD6-92E4-A24FD7922C28}" type="datetime1">
              <a:rPr lang="pt-BR" noProof="0" smtClean="0"/>
              <a:pPr/>
              <a:t>07/11/2018</a:t>
            </a:fld>
            <a:endParaRPr lang="pt-BR" noProof="0" dirty="0"/>
          </a:p>
        </p:txBody>
      </p:sp>
      <p:sp>
        <p:nvSpPr>
          <p:cNvPr id="9" name="Espaço Reservado para Rodapé 8"/>
          <p:cNvSpPr>
            <a:spLocks noGrp="1"/>
          </p:cNvSpPr>
          <p:nvPr>
            <p:ph type="ftr" sz="quarter" idx="14"/>
          </p:nvPr>
        </p:nvSpPr>
        <p:spPr/>
        <p:txBody>
          <a:bodyPr/>
          <a:lstStyle/>
          <a:p>
            <a:endParaRPr lang="pt-BR" noProof="0" dirty="0"/>
          </a:p>
        </p:txBody>
      </p:sp>
      <p:sp>
        <p:nvSpPr>
          <p:cNvPr id="10" name="Espaço Reservado para Número de Slide 9"/>
          <p:cNvSpPr>
            <a:spLocks noGrp="1"/>
          </p:cNvSpPr>
          <p:nvPr>
            <p:ph type="sldNum" sz="quarter" idx="15"/>
          </p:nvPr>
        </p:nvSpPr>
        <p:spPr/>
        <p:txBody>
          <a:bodyPr/>
          <a:lstStyle/>
          <a:p>
            <a:fld id="{2A013F82-EE5E-44EE-A61D-E31C6657F26F}" type="slidenum">
              <a:rPr lang="pt-BR" noProof="0" smtClean="0"/>
              <a:pPr/>
              <a:t>‹nº›</a:t>
            </a:fld>
            <a:endParaRPr lang="pt-BR" noProof="0" dirty="0"/>
          </a:p>
        </p:txBody>
      </p:sp>
    </p:spTree>
    <p:extLst>
      <p:ext uri="{BB962C8B-B14F-4D97-AF65-F5344CB8AC3E}">
        <p14:creationId xmlns:p14="http://schemas.microsoft.com/office/powerpoint/2010/main" val="3752264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Imagem à Direita com Citação">
    <p:spTree>
      <p:nvGrpSpPr>
        <p:cNvPr id="1" name=""/>
        <p:cNvGrpSpPr/>
        <p:nvPr/>
      </p:nvGrpSpPr>
      <p:grpSpPr>
        <a:xfrm>
          <a:off x="0" y="0"/>
          <a:ext cx="0" cy="0"/>
          <a:chOff x="0" y="0"/>
          <a:chExt cx="0" cy="0"/>
        </a:xfrm>
      </p:grpSpPr>
      <p:sp>
        <p:nvSpPr>
          <p:cNvPr id="3" name="Espaço Reservado para Imagem 2"/>
          <p:cNvSpPr>
            <a:spLocks noGrp="1"/>
          </p:cNvSpPr>
          <p:nvPr>
            <p:ph type="pic" idx="1"/>
          </p:nvPr>
        </p:nvSpPr>
        <p:spPr>
          <a:xfrm>
            <a:off x="4616541" y="609600"/>
            <a:ext cx="4527459" cy="5638800"/>
          </a:xfrm>
          <a:solidFill>
            <a:schemeClr val="bg1">
              <a:lumMod val="85000"/>
              <a:lumOff val="15000"/>
            </a:schemeClr>
          </a:solidFill>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pt-BR" noProof="0"/>
              <a:t>Clique no ícone para adicionar uma imagem</a:t>
            </a:r>
            <a:endParaRPr lang="pt-BR" noProof="0" dirty="0"/>
          </a:p>
        </p:txBody>
      </p:sp>
      <p:sp>
        <p:nvSpPr>
          <p:cNvPr id="4" name="Espaço Reservado para Texto 3"/>
          <p:cNvSpPr>
            <a:spLocks noGrp="1"/>
          </p:cNvSpPr>
          <p:nvPr>
            <p:ph type="body" sz="half" idx="2"/>
          </p:nvPr>
        </p:nvSpPr>
        <p:spPr>
          <a:xfrm>
            <a:off x="456128" y="1828800"/>
            <a:ext cx="3772883" cy="4038600"/>
          </a:xfrm>
        </p:spPr>
        <p:txBody>
          <a:bodyPr anchor="ctr">
            <a:normAutofit/>
          </a:bodyPr>
          <a:lstStyle>
            <a:lvl1pPr marL="96038" indent="-96038">
              <a:lnSpc>
                <a:spcPct val="110000"/>
              </a:lnSpc>
              <a:spcBef>
                <a:spcPts val="1350"/>
              </a:spcBef>
              <a:buNone/>
              <a:defRPr sz="2101" i="1">
                <a:solidFill>
                  <a:schemeClr val="accent2"/>
                </a:solidFill>
              </a:defRPr>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pt-BR" noProof="0"/>
              <a:t>Clique para editar o texto mestre</a:t>
            </a:r>
          </a:p>
        </p:txBody>
      </p:sp>
      <p:sp>
        <p:nvSpPr>
          <p:cNvPr id="2" name="Espaço Reservado para Data 1"/>
          <p:cNvSpPr>
            <a:spLocks noGrp="1"/>
          </p:cNvSpPr>
          <p:nvPr>
            <p:ph type="dt" sz="half" idx="10"/>
          </p:nvPr>
        </p:nvSpPr>
        <p:spPr/>
        <p:txBody>
          <a:bodyPr/>
          <a:lstStyle/>
          <a:p>
            <a:fld id="{531FA3F5-DE78-4A13-B363-F0AC1209E13E}" type="datetime1">
              <a:rPr lang="pt-BR" noProof="0" smtClean="0"/>
              <a:pPr/>
              <a:t>07/11/2018</a:t>
            </a:fld>
            <a:endParaRPr lang="pt-BR" noProof="0" dirty="0"/>
          </a:p>
        </p:txBody>
      </p:sp>
      <p:sp>
        <p:nvSpPr>
          <p:cNvPr id="5" name="Espaço Reservado para Rodapé 4"/>
          <p:cNvSpPr>
            <a:spLocks noGrp="1"/>
          </p:cNvSpPr>
          <p:nvPr>
            <p:ph type="ftr" sz="quarter" idx="11"/>
          </p:nvPr>
        </p:nvSpPr>
        <p:spPr/>
        <p:txBody>
          <a:bodyPr/>
          <a:lstStyle/>
          <a:p>
            <a:endParaRPr lang="pt-BR" noProof="0" dirty="0"/>
          </a:p>
        </p:txBody>
      </p:sp>
      <p:sp>
        <p:nvSpPr>
          <p:cNvPr id="6" name="Espaço Reservado para Número de Slide 5"/>
          <p:cNvSpPr>
            <a:spLocks noGrp="1"/>
          </p:cNvSpPr>
          <p:nvPr>
            <p:ph type="sldNum" sz="quarter" idx="12"/>
          </p:nvPr>
        </p:nvSpPr>
        <p:spPr/>
        <p:txBody>
          <a:bodyPr/>
          <a:lstStyle/>
          <a:p>
            <a:fld id="{2A013F82-EE5E-44EE-A61D-E31C6657F26F}" type="slidenum">
              <a:rPr lang="pt-BR" noProof="0" smtClean="0"/>
              <a:pPr/>
              <a:t>‹nº›</a:t>
            </a:fld>
            <a:endParaRPr lang="pt-BR" noProof="0" dirty="0"/>
          </a:p>
        </p:txBody>
      </p:sp>
    </p:spTree>
    <p:extLst>
      <p:ext uri="{BB962C8B-B14F-4D97-AF65-F5344CB8AC3E}">
        <p14:creationId xmlns:p14="http://schemas.microsoft.com/office/powerpoint/2010/main" val="40446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C653DCCD-6267-43C0-B625-A798720820E3}" type="slidenum">
              <a:rPr lang="pt-BR" smtClean="0"/>
              <a:pPr/>
              <a:t>‹nº›</a:t>
            </a:fld>
            <a:endParaRPr lang="pt-BR"/>
          </a:p>
        </p:txBody>
      </p:sp>
    </p:spTree>
    <p:extLst>
      <p:ext uri="{BB962C8B-B14F-4D97-AF65-F5344CB8AC3E}">
        <p14:creationId xmlns:p14="http://schemas.microsoft.com/office/powerpoint/2010/main" val="3206907255"/>
      </p:ext>
    </p:extLst>
  </p:cSld>
  <p:clrMapOvr>
    <a:masterClrMapping/>
  </p:clrMapOvr>
  <p:transition>
    <p:check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a:t>Clique para editar o título mestre</a:t>
            </a: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60FE220-DE46-4289-9AC8-E0E45E7FEB7A}" type="slidenum">
              <a:rPr lang="pt-BR" smtClean="0"/>
              <a:pPr/>
              <a:t>‹nº›</a:t>
            </a:fld>
            <a:endParaRPr lang="pt-BR"/>
          </a:p>
        </p:txBody>
      </p:sp>
    </p:spTree>
    <p:extLst>
      <p:ext uri="{BB962C8B-B14F-4D97-AF65-F5344CB8AC3E}">
        <p14:creationId xmlns:p14="http://schemas.microsoft.com/office/powerpoint/2010/main" val="2456021354"/>
      </p:ext>
    </p:extLst>
  </p:cSld>
  <p:clrMapOvr>
    <a:masterClrMapping/>
  </p:clrMapOvr>
  <p:transition>
    <p:check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E657742-A6B0-4A3B-A92E-8E735092DEFB}" type="slidenum">
              <a:rPr lang="pt-BR" smtClean="0"/>
              <a:pPr/>
              <a:t>‹nº›</a:t>
            </a:fld>
            <a:endParaRPr lang="pt-BR"/>
          </a:p>
        </p:txBody>
      </p:sp>
    </p:spTree>
    <p:extLst>
      <p:ext uri="{BB962C8B-B14F-4D97-AF65-F5344CB8AC3E}">
        <p14:creationId xmlns:p14="http://schemas.microsoft.com/office/powerpoint/2010/main" val="1957925016"/>
      </p:ext>
    </p:extLst>
  </p:cSld>
  <p:clrMapOvr>
    <a:masterClrMapping/>
  </p:clrMapOvr>
  <p:transition>
    <p:check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título mestre</a:t>
            </a: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9095842-FA57-4EC7-9C59-9F7ABACDF83D}" type="slidenum">
              <a:rPr lang="pt-BR" smtClean="0"/>
              <a:pPr/>
              <a:t>‹nº›</a:t>
            </a:fld>
            <a:endParaRPr lang="pt-BR"/>
          </a:p>
        </p:txBody>
      </p:sp>
    </p:spTree>
    <p:extLst>
      <p:ext uri="{BB962C8B-B14F-4D97-AF65-F5344CB8AC3E}">
        <p14:creationId xmlns:p14="http://schemas.microsoft.com/office/powerpoint/2010/main" val="534444361"/>
      </p:ext>
    </p:extLst>
  </p:cSld>
  <p:clrMapOvr>
    <a:masterClrMapping/>
  </p:clrMapOvr>
  <p:transition>
    <p:check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D31AF672-A129-4DDA-B38A-24E43FA57EA0}" type="slidenum">
              <a:rPr lang="pt-BR" smtClean="0"/>
              <a:pPr/>
              <a:t>‹nº›</a:t>
            </a:fld>
            <a:endParaRPr lang="pt-BR"/>
          </a:p>
        </p:txBody>
      </p:sp>
    </p:spTree>
    <p:extLst>
      <p:ext uri="{BB962C8B-B14F-4D97-AF65-F5344CB8AC3E}">
        <p14:creationId xmlns:p14="http://schemas.microsoft.com/office/powerpoint/2010/main" val="2944525844"/>
      </p:ext>
    </p:extLst>
  </p:cSld>
  <p:clrMapOvr>
    <a:masterClrMapping/>
  </p:clrMapOvr>
  <p:transition>
    <p:check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025DDD95-4C1B-4E44-BA41-9C026C4468F7}" type="slidenum">
              <a:rPr lang="pt-BR" smtClean="0"/>
              <a:pPr/>
              <a:t>‹nº›</a:t>
            </a:fld>
            <a:endParaRPr lang="pt-BR"/>
          </a:p>
        </p:txBody>
      </p:sp>
    </p:spTree>
    <p:extLst>
      <p:ext uri="{BB962C8B-B14F-4D97-AF65-F5344CB8AC3E}">
        <p14:creationId xmlns:p14="http://schemas.microsoft.com/office/powerpoint/2010/main" val="2478933635"/>
      </p:ext>
    </p:extLst>
  </p:cSld>
  <p:clrMapOvr>
    <a:masterClrMapping/>
  </p:clrMapOvr>
  <p:transition>
    <p:check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a:t>Clique para editar o título mestre</a:t>
            </a: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AF7BBEA-39EC-4BA1-99F5-8BA785A4E517}" type="slidenum">
              <a:rPr lang="pt-BR" smtClean="0"/>
              <a:pPr/>
              <a:t>‹nº›</a:t>
            </a:fld>
            <a:endParaRPr lang="pt-BR"/>
          </a:p>
        </p:txBody>
      </p:sp>
    </p:spTree>
    <p:extLst>
      <p:ext uri="{BB962C8B-B14F-4D97-AF65-F5344CB8AC3E}">
        <p14:creationId xmlns:p14="http://schemas.microsoft.com/office/powerpoint/2010/main" val="1301241817"/>
      </p:ext>
    </p:extLst>
  </p:cSld>
  <p:clrMapOvr>
    <a:masterClrMapping/>
  </p:clrMapOvr>
  <p:transition>
    <p:check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a:t>Clique para editar o título mestre</a:t>
            </a: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Espaço Reservado para Data 4"/>
          <p:cNvSpPr>
            <a:spLocks noGrp="1"/>
          </p:cNvSpPr>
          <p:nvPr>
            <p:ph type="dt" sz="half" idx="10"/>
          </p:nvPr>
        </p:nvSpPr>
        <p:spPr/>
        <p:txBody>
          <a:bodyPr/>
          <a:lstStyle/>
          <a:p>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F69585B-D6A9-4867-8319-68E329F7A9E0}" type="slidenum">
              <a:rPr lang="pt-BR" smtClean="0"/>
              <a:pPr/>
              <a:t>‹nº›</a:t>
            </a:fld>
            <a:endParaRPr lang="pt-BR"/>
          </a:p>
        </p:txBody>
      </p:sp>
    </p:spTree>
    <p:extLst>
      <p:ext uri="{BB962C8B-B14F-4D97-AF65-F5344CB8AC3E}">
        <p14:creationId xmlns:p14="http://schemas.microsoft.com/office/powerpoint/2010/main" val="461985961"/>
      </p:ext>
    </p:extLst>
  </p:cSld>
  <p:clrMapOvr>
    <a:masterClrMapping/>
  </p:clrMapOvr>
  <p:transition>
    <p:check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9EF31-73EE-427E-A7D0-00760B07E766}" type="slidenum">
              <a:rPr lang="pt-BR" smtClean="0"/>
              <a:pPr/>
              <a:t>‹nº›</a:t>
            </a:fld>
            <a:endParaRPr lang="pt-BR"/>
          </a:p>
        </p:txBody>
      </p:sp>
    </p:spTree>
    <p:extLst>
      <p:ext uri="{BB962C8B-B14F-4D97-AF65-F5344CB8AC3E}">
        <p14:creationId xmlns:p14="http://schemas.microsoft.com/office/powerpoint/2010/main" val="278772150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80" r:id="rId12"/>
    <p:sldLayoutId id="2147483682" r:id="rId13"/>
    <p:sldLayoutId id="2147483684" r:id="rId14"/>
  </p:sldLayoutIdLst>
  <p:transition>
    <p:check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emf"/><Relationship Id="rId4" Type="http://schemas.openxmlformats.org/officeDocument/2006/relationships/image" Target="../media/image27.png"/><Relationship Id="rId9"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jpe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5496" y="404664"/>
            <a:ext cx="9073101" cy="5385798"/>
          </a:xfrm>
        </p:spPr>
        <p:txBody>
          <a:bodyPr>
            <a:normAutofit fontScale="90000"/>
          </a:bodyPr>
          <a:lstStyle/>
          <a:p>
            <a:r>
              <a:rPr lang="pt-BR" sz="2800" b="1" dirty="0">
                <a:latin typeface="Calibri" pitchFamily="34" charset="0"/>
                <a:cs typeface="Calibri" pitchFamily="34" charset="0"/>
              </a:rPr>
              <a:t/>
            </a:r>
            <a:br>
              <a:rPr lang="pt-BR" sz="2800" b="1" dirty="0">
                <a:latin typeface="Calibri" pitchFamily="34" charset="0"/>
                <a:cs typeface="Calibri" pitchFamily="34" charset="0"/>
              </a:rPr>
            </a:br>
            <a:r>
              <a:rPr lang="pt-BR" sz="2800" b="1" dirty="0">
                <a:latin typeface="Calibri" pitchFamily="34" charset="0"/>
                <a:cs typeface="Calibri" pitchFamily="34" charset="0"/>
              </a:rPr>
              <a:t/>
            </a:r>
            <a:br>
              <a:rPr lang="pt-BR" sz="2800" b="1" dirty="0">
                <a:latin typeface="Calibri" pitchFamily="34" charset="0"/>
                <a:cs typeface="Calibri" pitchFamily="34" charset="0"/>
              </a:rPr>
            </a:br>
            <a:r>
              <a:rPr lang="pt-BR" sz="2800" b="1" dirty="0">
                <a:latin typeface="Calibri" pitchFamily="34" charset="0"/>
                <a:cs typeface="Calibri" pitchFamily="34" charset="0"/>
              </a:rPr>
              <a:t/>
            </a:r>
            <a:br>
              <a:rPr lang="pt-BR" sz="2800" b="1" dirty="0">
                <a:latin typeface="Calibri" pitchFamily="34" charset="0"/>
                <a:cs typeface="Calibri" pitchFamily="34" charset="0"/>
              </a:rPr>
            </a:br>
            <a:r>
              <a:rPr lang="pt-BR" sz="2800" b="1" dirty="0">
                <a:latin typeface="Calibri" pitchFamily="34" charset="0"/>
                <a:cs typeface="Calibri" pitchFamily="34" charset="0"/>
              </a:rPr>
              <a:t/>
            </a:r>
            <a:br>
              <a:rPr lang="pt-BR" sz="2800" b="1" dirty="0">
                <a:latin typeface="Calibri" pitchFamily="34" charset="0"/>
                <a:cs typeface="Calibri" pitchFamily="34" charset="0"/>
              </a:rPr>
            </a:br>
            <a:r>
              <a:rPr lang="pt-BR" sz="2800" b="1" dirty="0">
                <a:solidFill>
                  <a:srgbClr val="C00000"/>
                </a:solidFill>
                <a:latin typeface="Calibri" pitchFamily="34" charset="0"/>
                <a:cs typeface="Calibri" pitchFamily="34" charset="0"/>
              </a:rPr>
              <a:t>Mesa Redonda:</a:t>
            </a:r>
            <a:br>
              <a:rPr lang="pt-BR" sz="2800" b="1" dirty="0">
                <a:solidFill>
                  <a:srgbClr val="C00000"/>
                </a:solidFill>
                <a:latin typeface="Calibri" pitchFamily="34" charset="0"/>
                <a:cs typeface="Calibri" pitchFamily="34" charset="0"/>
              </a:rPr>
            </a:br>
            <a:r>
              <a:rPr lang="pt-BR" sz="2800" b="1" dirty="0">
                <a:solidFill>
                  <a:srgbClr val="C00000"/>
                </a:solidFill>
                <a:latin typeface="Calibri" pitchFamily="34" charset="0"/>
                <a:cs typeface="Calibri" pitchFamily="34" charset="0"/>
              </a:rPr>
              <a:t/>
            </a:r>
            <a:br>
              <a:rPr lang="pt-BR" sz="2800" b="1" dirty="0">
                <a:solidFill>
                  <a:srgbClr val="C00000"/>
                </a:solidFill>
                <a:latin typeface="Calibri" pitchFamily="34" charset="0"/>
                <a:cs typeface="Calibri" pitchFamily="34" charset="0"/>
              </a:rPr>
            </a:br>
            <a:r>
              <a:rPr lang="pt-BR" b="1" dirty="0">
                <a:solidFill>
                  <a:srgbClr val="C00000"/>
                </a:solidFill>
                <a:effectLst>
                  <a:outerShdw blurRad="38100" dist="38100" dir="2700000" algn="tl">
                    <a:srgbClr val="000000">
                      <a:alpha val="43137"/>
                    </a:srgbClr>
                  </a:outerShdw>
                </a:effectLst>
                <a:latin typeface="Calibri" pitchFamily="34" charset="0"/>
                <a:cs typeface="Calibri" pitchFamily="34" charset="0"/>
              </a:rPr>
              <a:t>Avaliação Crítica </a:t>
            </a:r>
            <a:br>
              <a:rPr lang="pt-BR"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pt-BR" b="1" dirty="0">
                <a:solidFill>
                  <a:srgbClr val="C00000"/>
                </a:solidFill>
                <a:effectLst>
                  <a:outerShdw blurRad="38100" dist="38100" dir="2700000" algn="tl">
                    <a:srgbClr val="000000">
                      <a:alpha val="43137"/>
                    </a:srgbClr>
                  </a:outerShdw>
                </a:effectLst>
                <a:latin typeface="Calibri" pitchFamily="34" charset="0"/>
                <a:cs typeface="Calibri" pitchFamily="34" charset="0"/>
              </a:rPr>
              <a:t>dos Cursos de Graduação em Química</a:t>
            </a:r>
            <a:r>
              <a:rPr lang="pt-BR" sz="4000" b="1" dirty="0">
                <a:solidFill>
                  <a:srgbClr val="C00000"/>
                </a:solidFill>
                <a:effectLst>
                  <a:outerShdw blurRad="38100" dist="38100" dir="2700000" algn="tl">
                    <a:srgbClr val="000000">
                      <a:alpha val="43137"/>
                    </a:srgbClr>
                  </a:outerShdw>
                </a:effectLst>
                <a:latin typeface="Calibri" pitchFamily="34" charset="0"/>
                <a:cs typeface="Calibri" pitchFamily="34" charset="0"/>
              </a:rPr>
              <a:t/>
            </a:r>
            <a:br>
              <a:rPr lang="pt-BR" sz="4000" b="1" dirty="0">
                <a:solidFill>
                  <a:srgbClr val="C00000"/>
                </a:solidFill>
                <a:effectLst>
                  <a:outerShdw blurRad="38100" dist="38100" dir="2700000" algn="tl">
                    <a:srgbClr val="000000">
                      <a:alpha val="43137"/>
                    </a:srgbClr>
                  </a:outerShdw>
                </a:effectLst>
                <a:latin typeface="Calibri" pitchFamily="34" charset="0"/>
                <a:cs typeface="Calibri" pitchFamily="34" charset="0"/>
              </a:rPr>
            </a:br>
            <a:r>
              <a:rPr lang="pt-BR" sz="4000" b="1" dirty="0">
                <a:effectLst>
                  <a:outerShdw blurRad="38100" dist="38100" dir="2700000" algn="tl">
                    <a:srgbClr val="000000">
                      <a:alpha val="43137"/>
                    </a:srgbClr>
                  </a:outerShdw>
                </a:effectLst>
                <a:latin typeface="Calibri" pitchFamily="34" charset="0"/>
                <a:cs typeface="Calibri" pitchFamily="34" charset="0"/>
              </a:rPr>
              <a:t/>
            </a:r>
            <a:br>
              <a:rPr lang="pt-BR" sz="4000" b="1" dirty="0">
                <a:effectLst>
                  <a:outerShdw blurRad="38100" dist="38100" dir="2700000" algn="tl">
                    <a:srgbClr val="000000">
                      <a:alpha val="43137"/>
                    </a:srgbClr>
                  </a:outerShdw>
                </a:effectLst>
                <a:latin typeface="Calibri" pitchFamily="34" charset="0"/>
                <a:cs typeface="Calibri" pitchFamily="34" charset="0"/>
              </a:rPr>
            </a:br>
            <a:r>
              <a:rPr lang="pt-BR" sz="3100" b="1" i="1" dirty="0">
                <a:solidFill>
                  <a:srgbClr val="0066CC"/>
                </a:solidFill>
                <a:effectLst>
                  <a:outerShdw blurRad="38100" dist="38100" dir="2700000" algn="tl">
                    <a:srgbClr val="000000">
                      <a:alpha val="43137"/>
                    </a:srgbClr>
                  </a:outerShdw>
                </a:effectLst>
                <a:latin typeface="Calibri" pitchFamily="34" charset="0"/>
                <a:cs typeface="Calibri" pitchFamily="34" charset="0"/>
              </a:rPr>
              <a:t>Profa. Rosane A.S. San Gil </a:t>
            </a:r>
            <a:r>
              <a:rPr lang="pt-BR" sz="3100" b="1" i="1" dirty="0">
                <a:solidFill>
                  <a:srgbClr val="FF0000"/>
                </a:solidFill>
                <a:effectLst>
                  <a:outerShdw blurRad="38100" dist="38100" dir="2700000" algn="tl">
                    <a:srgbClr val="000000">
                      <a:alpha val="43137"/>
                    </a:srgbClr>
                  </a:outerShdw>
                </a:effectLst>
                <a:latin typeface="Calibri" pitchFamily="34" charset="0"/>
                <a:cs typeface="Calibri" pitchFamily="34" charset="0"/>
              </a:rPr>
              <a:t/>
            </a:r>
            <a:br>
              <a:rPr lang="pt-BR" sz="3100" b="1" i="1" dirty="0">
                <a:solidFill>
                  <a:srgbClr val="FF0000"/>
                </a:solidFill>
                <a:effectLst>
                  <a:outerShdw blurRad="38100" dist="38100" dir="2700000" algn="tl">
                    <a:srgbClr val="000000">
                      <a:alpha val="43137"/>
                    </a:srgbClr>
                  </a:outerShdw>
                </a:effectLst>
                <a:latin typeface="Calibri" pitchFamily="34" charset="0"/>
                <a:cs typeface="Calibri" pitchFamily="34" charset="0"/>
              </a:rPr>
            </a:br>
            <a:r>
              <a:rPr lang="pt-BR" sz="2000" b="1" dirty="0">
                <a:solidFill>
                  <a:srgbClr val="FF0000"/>
                </a:solidFill>
                <a:latin typeface="Calibri" pitchFamily="34" charset="0"/>
                <a:cs typeface="Calibri" pitchFamily="34" charset="0"/>
              </a:rPr>
              <a:t/>
            </a:r>
            <a:br>
              <a:rPr lang="pt-BR" sz="2000" b="1" dirty="0">
                <a:solidFill>
                  <a:srgbClr val="FF0000"/>
                </a:solidFill>
                <a:latin typeface="Calibri" pitchFamily="34" charset="0"/>
                <a:cs typeface="Calibri" pitchFamily="34" charset="0"/>
              </a:rPr>
            </a:br>
            <a:r>
              <a:rPr lang="pt-BR" sz="1800" b="1" dirty="0">
                <a:solidFill>
                  <a:schemeClr val="tx1"/>
                </a:solidFill>
                <a:latin typeface="Calibri" pitchFamily="34" charset="0"/>
                <a:cs typeface="Calibri" pitchFamily="34" charset="0"/>
              </a:rPr>
              <a:t>Diretora Adjunta de Graduação</a:t>
            </a:r>
            <a:br>
              <a:rPr lang="pt-BR" sz="1800" b="1" dirty="0">
                <a:solidFill>
                  <a:schemeClr val="tx1"/>
                </a:solidFill>
                <a:latin typeface="Calibri" pitchFamily="34" charset="0"/>
                <a:cs typeface="Calibri" pitchFamily="34" charset="0"/>
              </a:rPr>
            </a:br>
            <a:r>
              <a:rPr lang="pt-BR" sz="1800" b="1" dirty="0">
                <a:solidFill>
                  <a:schemeClr val="tx1"/>
                </a:solidFill>
                <a:latin typeface="Calibri" pitchFamily="34" charset="0"/>
                <a:cs typeface="Calibri" pitchFamily="34" charset="0"/>
              </a:rPr>
              <a:t>Coordenadora do Curso de Química-Atribuições Tecnológicas</a:t>
            </a:r>
            <a:br>
              <a:rPr lang="pt-BR" sz="1800" b="1" dirty="0">
                <a:solidFill>
                  <a:schemeClr val="tx1"/>
                </a:solidFill>
                <a:latin typeface="Calibri" pitchFamily="34" charset="0"/>
                <a:cs typeface="Calibri" pitchFamily="34" charset="0"/>
              </a:rPr>
            </a:br>
            <a:r>
              <a:rPr lang="pt-BR" sz="1800" b="1" dirty="0">
                <a:latin typeface="Calibri" pitchFamily="34" charset="0"/>
                <a:cs typeface="Calibri" pitchFamily="34" charset="0"/>
              </a:rPr>
              <a:t/>
            </a:r>
            <a:br>
              <a:rPr lang="pt-BR" sz="1800" b="1" dirty="0">
                <a:latin typeface="Calibri" pitchFamily="34" charset="0"/>
                <a:cs typeface="Calibri" pitchFamily="34" charset="0"/>
              </a:rPr>
            </a:br>
            <a:r>
              <a:rPr lang="pt-BR" sz="1800" b="1" dirty="0">
                <a:latin typeface="Calibri" pitchFamily="34" charset="0"/>
                <a:cs typeface="Calibri" pitchFamily="34" charset="0"/>
              </a:rPr>
              <a:t/>
            </a:r>
            <a:br>
              <a:rPr lang="pt-BR" sz="1800" b="1" dirty="0">
                <a:latin typeface="Calibri" pitchFamily="34" charset="0"/>
                <a:cs typeface="Calibri" pitchFamily="34" charset="0"/>
              </a:rPr>
            </a:br>
            <a:r>
              <a:rPr lang="pt-BR" sz="1800" b="1" dirty="0">
                <a:latin typeface="Calibri" pitchFamily="34" charset="0"/>
                <a:cs typeface="Calibri" pitchFamily="34" charset="0"/>
              </a:rPr>
              <a:t/>
            </a:r>
            <a:br>
              <a:rPr lang="pt-BR" sz="1800" b="1" dirty="0">
                <a:latin typeface="Calibri" pitchFamily="34" charset="0"/>
                <a:cs typeface="Calibri" pitchFamily="34" charset="0"/>
              </a:rPr>
            </a:br>
            <a:r>
              <a:rPr lang="pt-BR" sz="1800" b="1" dirty="0">
                <a:latin typeface="Calibri" pitchFamily="34" charset="0"/>
                <a:cs typeface="Calibri" pitchFamily="34" charset="0"/>
              </a:rPr>
              <a:t/>
            </a:r>
            <a:br>
              <a:rPr lang="pt-BR" sz="1800" b="1" dirty="0">
                <a:latin typeface="Calibri" pitchFamily="34" charset="0"/>
                <a:cs typeface="Calibri" pitchFamily="34" charset="0"/>
              </a:rPr>
            </a:br>
            <a:r>
              <a:rPr lang="pt-BR" sz="1800" b="1" dirty="0">
                <a:latin typeface="Calibri" pitchFamily="34" charset="0"/>
                <a:cs typeface="Calibri" pitchFamily="34" charset="0"/>
              </a:rPr>
              <a:t/>
            </a:r>
            <a:br>
              <a:rPr lang="pt-BR" sz="1800" b="1" dirty="0">
                <a:latin typeface="Calibri" pitchFamily="34" charset="0"/>
                <a:cs typeface="Calibri" pitchFamily="34" charset="0"/>
              </a:rPr>
            </a:br>
            <a:r>
              <a:rPr lang="pt-BR" sz="1800" b="1" dirty="0">
                <a:solidFill>
                  <a:schemeClr val="tx1"/>
                </a:solidFill>
                <a:latin typeface="Calibri" pitchFamily="34" charset="0"/>
                <a:cs typeface="Calibri" pitchFamily="34" charset="0"/>
              </a:rPr>
              <a:t/>
            </a:r>
            <a:br>
              <a:rPr lang="pt-BR" sz="1800" b="1" dirty="0">
                <a:solidFill>
                  <a:schemeClr val="tx1"/>
                </a:solidFill>
                <a:latin typeface="Calibri" pitchFamily="34" charset="0"/>
                <a:cs typeface="Calibri" pitchFamily="34" charset="0"/>
              </a:rPr>
            </a:br>
            <a:endParaRPr lang="pt-BR" sz="1800" b="1" dirty="0">
              <a:latin typeface="Calibri" pitchFamily="34" charset="0"/>
              <a:cs typeface="Calibri" pitchFamily="34" charset="0"/>
            </a:endParaRPr>
          </a:p>
        </p:txBody>
      </p:sp>
      <p:pic>
        <p:nvPicPr>
          <p:cNvPr id="9" name="Imagem 8">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04541" y="6021288"/>
            <a:ext cx="504056" cy="740422"/>
          </a:xfrm>
          <a:prstGeom prst="rect">
            <a:avLst/>
          </a:prstGeom>
        </p:spPr>
      </p:pic>
      <p:pic>
        <p:nvPicPr>
          <p:cNvPr id="10" name="Imagem 9">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35496" y="6043913"/>
            <a:ext cx="2697161" cy="766686"/>
          </a:xfrm>
          <a:prstGeom prst="rect">
            <a:avLst/>
          </a:prstGeom>
        </p:spPr>
      </p:pic>
      <p:sp>
        <p:nvSpPr>
          <p:cNvPr id="5" name="CaixaDeTexto 4"/>
          <p:cNvSpPr txBox="1"/>
          <p:nvPr/>
        </p:nvSpPr>
        <p:spPr>
          <a:xfrm>
            <a:off x="35496" y="-27384"/>
            <a:ext cx="9099000" cy="307777"/>
          </a:xfrm>
          <a:prstGeom prst="rect">
            <a:avLst/>
          </a:prstGeom>
          <a:solidFill>
            <a:schemeClr val="accent1">
              <a:lumMod val="60000"/>
              <a:lumOff val="40000"/>
            </a:schemeClr>
          </a:solidFill>
        </p:spPr>
        <p:txBody>
          <a:bodyPr wrap="square" rtlCol="0">
            <a:spAutoFit/>
          </a:bodyPr>
          <a:lstStyle/>
          <a:p>
            <a:r>
              <a:rPr lang="pt-B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Instituto de </a:t>
            </a:r>
            <a:r>
              <a:rPr lang="pt-BR" sz="1400" b="1"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Quimica</a:t>
            </a:r>
            <a:r>
              <a:rPr lang="pt-BR" sz="1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UFF-50 anos                                                  Niterói, RJ, 05-07 de novembro de 2018</a:t>
            </a:r>
          </a:p>
        </p:txBody>
      </p:sp>
    </p:spTree>
    <p:extLst>
      <p:ext uri="{BB962C8B-B14F-4D97-AF65-F5344CB8AC3E}">
        <p14:creationId xmlns:p14="http://schemas.microsoft.com/office/powerpoint/2010/main" val="2787031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619672" y="44624"/>
            <a:ext cx="5976664" cy="720080"/>
          </a:xfrm>
        </p:spPr>
        <p:txBody>
          <a:bodyPr>
            <a:normAutofit fontScale="90000"/>
          </a:bodyPr>
          <a:lstStyle/>
          <a:p>
            <a:r>
              <a:rPr lang="pt-BR" sz="2400" b="1" dirty="0">
                <a:solidFill>
                  <a:srgbClr val="C00000"/>
                </a:solidFill>
                <a:effectLst>
                  <a:outerShdw blurRad="38100" dist="38100" dir="2700000" algn="tl">
                    <a:srgbClr val="000000">
                      <a:alpha val="43137"/>
                    </a:srgbClr>
                  </a:outerShdw>
                </a:effectLst>
              </a:rPr>
              <a:t>Avaliação da Grade Curricular em Vigor</a:t>
            </a:r>
            <a:br>
              <a:rPr lang="pt-BR" sz="2400" b="1" dirty="0">
                <a:solidFill>
                  <a:srgbClr val="C00000"/>
                </a:solidFill>
                <a:effectLst>
                  <a:outerShdw blurRad="38100" dist="38100" dir="2700000" algn="tl">
                    <a:srgbClr val="000000">
                      <a:alpha val="43137"/>
                    </a:srgbClr>
                  </a:outerShdw>
                </a:effectLst>
              </a:rPr>
            </a:br>
            <a:r>
              <a:rPr lang="pt-BR" sz="2400" b="1" dirty="0">
                <a:solidFill>
                  <a:srgbClr val="C00000"/>
                </a:solidFill>
                <a:effectLst>
                  <a:outerShdw blurRad="38100" dist="38100" dir="2700000" algn="tl">
                    <a:srgbClr val="000000">
                      <a:alpha val="43137"/>
                    </a:srgbClr>
                  </a:outerShdw>
                </a:effectLst>
              </a:rPr>
              <a:t>ações a partir de 2016</a:t>
            </a:r>
          </a:p>
        </p:txBody>
      </p:sp>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
        <p:nvSpPr>
          <p:cNvPr id="9" name="Text Box 4"/>
          <p:cNvSpPr txBox="1">
            <a:spLocks noChangeArrowheads="1"/>
          </p:cNvSpPr>
          <p:nvPr/>
        </p:nvSpPr>
        <p:spPr bwMode="auto">
          <a:xfrm>
            <a:off x="107504" y="836712"/>
            <a:ext cx="8928992" cy="5016758"/>
          </a:xfrm>
          <a:prstGeom prst="rect">
            <a:avLst/>
          </a:prstGeom>
          <a:noFill/>
          <a:ln w="9525">
            <a:noFill/>
            <a:miter lim="800000"/>
            <a:headEnd/>
            <a:tailEnd/>
          </a:ln>
          <a:effectLst/>
        </p:spPr>
        <p:txBody>
          <a:bodyPr wrap="square">
            <a:spAutoFit/>
          </a:bodyPr>
          <a:lstStyle/>
          <a:p>
            <a:pPr marL="342900" indent="-342900" algn="just">
              <a:spcBef>
                <a:spcPct val="0"/>
              </a:spcBef>
              <a:buFont typeface="Wingdings" panose="05000000000000000000" pitchFamily="2" charset="2"/>
              <a:buChar char="Ø"/>
            </a:pPr>
            <a:r>
              <a:rPr lang="en-US" sz="2000" b="1" dirty="0">
                <a:latin typeface="+mj-lt"/>
              </a:rPr>
              <a:t>Com a </a:t>
            </a:r>
            <a:r>
              <a:rPr lang="en-US" sz="2000" b="1" dirty="0" err="1">
                <a:latin typeface="+mj-lt"/>
              </a:rPr>
              <a:t>mudança</a:t>
            </a:r>
            <a:r>
              <a:rPr lang="en-US" sz="2000" b="1" dirty="0">
                <a:latin typeface="+mj-lt"/>
              </a:rPr>
              <a:t> da </a:t>
            </a:r>
            <a:r>
              <a:rPr lang="en-US" sz="2000" b="1" dirty="0" err="1">
                <a:latin typeface="+mj-lt"/>
              </a:rPr>
              <a:t>Coordenação</a:t>
            </a:r>
            <a:r>
              <a:rPr lang="en-US" sz="2000" b="1" dirty="0">
                <a:latin typeface="+mj-lt"/>
              </a:rPr>
              <a:t> do </a:t>
            </a:r>
            <a:r>
              <a:rPr lang="en-US" sz="2000" b="1" dirty="0" err="1">
                <a:latin typeface="+mj-lt"/>
              </a:rPr>
              <a:t>Curso</a:t>
            </a:r>
            <a:r>
              <a:rPr lang="en-US" sz="2000" b="1" dirty="0">
                <a:latin typeface="+mj-lt"/>
              </a:rPr>
              <a:t> </a:t>
            </a:r>
            <a:r>
              <a:rPr lang="en-US" sz="2000" b="1" dirty="0" err="1">
                <a:latin typeface="+mj-lt"/>
              </a:rPr>
              <a:t>em</a:t>
            </a:r>
            <a:r>
              <a:rPr lang="en-US" sz="2000" b="1" dirty="0">
                <a:latin typeface="+mj-lt"/>
              </a:rPr>
              <a:t> Abril de 2016, </a:t>
            </a:r>
            <a:r>
              <a:rPr lang="en-US" sz="2000" b="1" dirty="0" err="1">
                <a:latin typeface="+mj-lt"/>
              </a:rPr>
              <a:t>foram</a:t>
            </a:r>
            <a:r>
              <a:rPr lang="en-US" sz="2000" b="1" dirty="0">
                <a:latin typeface="+mj-lt"/>
              </a:rPr>
              <a:t> </a:t>
            </a:r>
            <a:r>
              <a:rPr lang="en-US" sz="2000" b="1" dirty="0" err="1">
                <a:latin typeface="+mj-lt"/>
              </a:rPr>
              <a:t>constatadas</a:t>
            </a:r>
            <a:r>
              <a:rPr lang="en-US" sz="2000" b="1" dirty="0">
                <a:latin typeface="+mj-lt"/>
              </a:rPr>
              <a:t> </a:t>
            </a:r>
            <a:r>
              <a:rPr lang="en-US" sz="2000" b="1" dirty="0" err="1">
                <a:latin typeface="+mj-lt"/>
              </a:rPr>
              <a:t>algumas</a:t>
            </a:r>
            <a:r>
              <a:rPr lang="en-US" sz="2000" b="1" dirty="0">
                <a:latin typeface="+mj-lt"/>
              </a:rPr>
              <a:t> </a:t>
            </a:r>
            <a:r>
              <a:rPr lang="en-US" sz="2000" b="1" dirty="0" err="1">
                <a:latin typeface="+mj-lt"/>
              </a:rPr>
              <a:t>inconsistências</a:t>
            </a:r>
            <a:r>
              <a:rPr lang="en-US" sz="2000" b="1" dirty="0">
                <a:latin typeface="+mj-lt"/>
              </a:rPr>
              <a:t> </a:t>
            </a:r>
            <a:r>
              <a:rPr lang="en-US" sz="2000" b="1" dirty="0" err="1">
                <a:latin typeface="+mj-lt"/>
              </a:rPr>
              <a:t>relacionadas</a:t>
            </a:r>
            <a:r>
              <a:rPr lang="en-US" sz="2000" b="1" dirty="0">
                <a:latin typeface="+mj-lt"/>
              </a:rPr>
              <a:t> a </a:t>
            </a:r>
            <a:r>
              <a:rPr lang="en-US" sz="2000" b="1" dirty="0" err="1">
                <a:latin typeface="+mj-lt"/>
              </a:rPr>
              <a:t>distribuição</a:t>
            </a:r>
            <a:r>
              <a:rPr lang="en-US" sz="2000" b="1" dirty="0">
                <a:latin typeface="+mj-lt"/>
              </a:rPr>
              <a:t> de </a:t>
            </a:r>
            <a:r>
              <a:rPr lang="en-US" sz="2000" b="1" dirty="0" err="1">
                <a:latin typeface="+mj-lt"/>
              </a:rPr>
              <a:t>disciplinas</a:t>
            </a:r>
            <a:r>
              <a:rPr lang="en-US" sz="2000" b="1" dirty="0">
                <a:latin typeface="+mj-lt"/>
              </a:rPr>
              <a:t> </a:t>
            </a:r>
            <a:r>
              <a:rPr lang="en-US" sz="2000" b="1" dirty="0" err="1">
                <a:latin typeface="+mj-lt"/>
              </a:rPr>
              <a:t>obrigatórias</a:t>
            </a:r>
            <a:r>
              <a:rPr lang="en-US" sz="2000" b="1" dirty="0">
                <a:latin typeface="+mj-lt"/>
              </a:rPr>
              <a:t> com </a:t>
            </a:r>
            <a:r>
              <a:rPr lang="en-US" sz="2000" b="1" dirty="0" err="1">
                <a:latin typeface="+mj-lt"/>
              </a:rPr>
              <a:t>os</a:t>
            </a:r>
            <a:r>
              <a:rPr lang="en-US" sz="2000" b="1" dirty="0">
                <a:latin typeface="+mj-lt"/>
              </a:rPr>
              <a:t> </a:t>
            </a:r>
            <a:r>
              <a:rPr lang="en-US" sz="2000" b="1" dirty="0" err="1">
                <a:latin typeface="+mj-lt"/>
              </a:rPr>
              <a:t>seus</a:t>
            </a:r>
            <a:r>
              <a:rPr lang="en-US" sz="2000" b="1" dirty="0">
                <a:latin typeface="+mj-lt"/>
              </a:rPr>
              <a:t> </a:t>
            </a:r>
            <a:r>
              <a:rPr lang="en-US" sz="2000" b="1" dirty="0" err="1">
                <a:latin typeface="+mj-lt"/>
              </a:rPr>
              <a:t>pré-requisitos</a:t>
            </a:r>
            <a:r>
              <a:rPr lang="en-US" sz="2000" b="1" dirty="0">
                <a:latin typeface="+mj-lt"/>
              </a:rPr>
              <a:t>, </a:t>
            </a:r>
            <a:r>
              <a:rPr lang="en-US" sz="2000" b="1" dirty="0" err="1">
                <a:latin typeface="+mj-lt"/>
              </a:rPr>
              <a:t>especialmente</a:t>
            </a:r>
            <a:r>
              <a:rPr lang="en-US" sz="2000" b="1" dirty="0">
                <a:latin typeface="+mj-lt"/>
              </a:rPr>
              <a:t> </a:t>
            </a:r>
            <a:r>
              <a:rPr lang="en-US" sz="2000" b="1" dirty="0" err="1">
                <a:latin typeface="+mj-lt"/>
              </a:rPr>
              <a:t>na</a:t>
            </a:r>
            <a:r>
              <a:rPr lang="en-US" sz="2000" b="1" dirty="0">
                <a:latin typeface="+mj-lt"/>
              </a:rPr>
              <a:t> </a:t>
            </a:r>
            <a:r>
              <a:rPr lang="en-US" sz="2000" b="1" dirty="0" err="1">
                <a:latin typeface="+mj-lt"/>
              </a:rPr>
              <a:t>primeira</a:t>
            </a:r>
            <a:r>
              <a:rPr lang="en-US" sz="2000" b="1" dirty="0">
                <a:latin typeface="+mj-lt"/>
              </a:rPr>
              <a:t> </a:t>
            </a:r>
            <a:r>
              <a:rPr lang="en-US" sz="2000" b="1" dirty="0" err="1">
                <a:latin typeface="+mj-lt"/>
              </a:rPr>
              <a:t>metade</a:t>
            </a:r>
            <a:r>
              <a:rPr lang="en-US" sz="2000" b="1" dirty="0">
                <a:latin typeface="+mj-lt"/>
              </a:rPr>
              <a:t> do </a:t>
            </a:r>
            <a:r>
              <a:rPr lang="en-US" sz="2000" b="1" dirty="0" err="1">
                <a:latin typeface="+mj-lt"/>
              </a:rPr>
              <a:t>curso</a:t>
            </a:r>
            <a:r>
              <a:rPr lang="en-US" sz="2000" b="1" dirty="0">
                <a:latin typeface="+mj-lt"/>
              </a:rPr>
              <a:t>, que </a:t>
            </a:r>
            <a:r>
              <a:rPr lang="en-US" sz="2000" b="1" dirty="0" err="1">
                <a:latin typeface="+mj-lt"/>
              </a:rPr>
              <a:t>foram</a:t>
            </a:r>
            <a:r>
              <a:rPr lang="en-US" sz="2000" b="1" dirty="0">
                <a:latin typeface="+mj-lt"/>
              </a:rPr>
              <a:t> </a:t>
            </a:r>
            <a:r>
              <a:rPr lang="en-US" sz="2000" b="1" dirty="0" err="1">
                <a:latin typeface="+mj-lt"/>
              </a:rPr>
              <a:t>sanadas</a:t>
            </a:r>
            <a:r>
              <a:rPr lang="en-US" sz="2000" b="1" dirty="0">
                <a:latin typeface="+mj-lt"/>
              </a:rPr>
              <a:t>;</a:t>
            </a:r>
          </a:p>
          <a:p>
            <a:pPr algn="just">
              <a:spcBef>
                <a:spcPct val="0"/>
              </a:spcBef>
            </a:pPr>
            <a:endParaRPr lang="en-US" sz="2000" b="1" dirty="0">
              <a:latin typeface="+mj-lt"/>
            </a:endParaRPr>
          </a:p>
          <a:p>
            <a:pPr marL="342900" indent="-342900" algn="just">
              <a:spcBef>
                <a:spcPct val="0"/>
              </a:spcBef>
              <a:buFont typeface="Wingdings" panose="05000000000000000000" pitchFamily="2" charset="2"/>
              <a:buChar char="Ø"/>
            </a:pPr>
            <a:r>
              <a:rPr lang="en-US" sz="2000" b="1" dirty="0" err="1">
                <a:latin typeface="+mj-lt"/>
              </a:rPr>
              <a:t>Alunos</a:t>
            </a:r>
            <a:r>
              <a:rPr lang="en-US" sz="2000" b="1" dirty="0">
                <a:latin typeface="+mj-lt"/>
              </a:rPr>
              <a:t> que </a:t>
            </a:r>
            <a:r>
              <a:rPr lang="en-US" sz="2000" b="1" dirty="0" err="1">
                <a:latin typeface="+mj-lt"/>
              </a:rPr>
              <a:t>desenvolveram</a:t>
            </a:r>
            <a:r>
              <a:rPr lang="en-US" sz="2000" b="1" dirty="0">
                <a:latin typeface="+mj-lt"/>
              </a:rPr>
              <a:t> </a:t>
            </a:r>
            <a:r>
              <a:rPr lang="en-US" sz="2000" b="1" dirty="0" err="1">
                <a:latin typeface="+mj-lt"/>
              </a:rPr>
              <a:t>projetos</a:t>
            </a:r>
            <a:r>
              <a:rPr lang="en-US" sz="2000" b="1" dirty="0">
                <a:latin typeface="+mj-lt"/>
              </a:rPr>
              <a:t> de </a:t>
            </a:r>
            <a:r>
              <a:rPr lang="en-US" sz="2000" b="1" dirty="0" err="1">
                <a:latin typeface="+mj-lt"/>
              </a:rPr>
              <a:t>Iniciação</a:t>
            </a:r>
            <a:r>
              <a:rPr lang="en-US" sz="2000" b="1" dirty="0">
                <a:latin typeface="+mj-lt"/>
              </a:rPr>
              <a:t> </a:t>
            </a:r>
            <a:r>
              <a:rPr lang="en-US" sz="2000" b="1" dirty="0" err="1">
                <a:latin typeface="+mj-lt"/>
              </a:rPr>
              <a:t>Científica</a:t>
            </a:r>
            <a:r>
              <a:rPr lang="en-US" sz="2000" b="1" dirty="0">
                <a:latin typeface="+mj-lt"/>
              </a:rPr>
              <a:t> com </a:t>
            </a:r>
            <a:r>
              <a:rPr lang="en-US" sz="2000" b="1" dirty="0" err="1">
                <a:latin typeface="+mj-lt"/>
              </a:rPr>
              <a:t>bolsa</a:t>
            </a:r>
            <a:r>
              <a:rPr lang="en-US" sz="2000" b="1" dirty="0">
                <a:latin typeface="+mj-lt"/>
              </a:rPr>
              <a:t> </a:t>
            </a:r>
            <a:r>
              <a:rPr lang="en-US" sz="2000" b="1" dirty="0" err="1">
                <a:latin typeface="+mj-lt"/>
              </a:rPr>
              <a:t>passaram</a:t>
            </a:r>
            <a:r>
              <a:rPr lang="en-US" sz="2000" b="1" dirty="0">
                <a:latin typeface="+mj-lt"/>
              </a:rPr>
              <a:t> a </a:t>
            </a:r>
            <a:r>
              <a:rPr lang="en-US" sz="2000" b="1" dirty="0" err="1">
                <a:latin typeface="+mj-lt"/>
              </a:rPr>
              <a:t>ter</a:t>
            </a:r>
            <a:r>
              <a:rPr lang="en-US" sz="2000" b="1" dirty="0">
                <a:latin typeface="+mj-lt"/>
              </a:rPr>
              <a:t> a </a:t>
            </a:r>
            <a:r>
              <a:rPr lang="en-US" sz="2000" b="1" dirty="0" err="1">
                <a:latin typeface="+mj-lt"/>
              </a:rPr>
              <a:t>atividade</a:t>
            </a:r>
            <a:r>
              <a:rPr lang="en-US" sz="2000" b="1" dirty="0">
                <a:latin typeface="+mj-lt"/>
              </a:rPr>
              <a:t> </a:t>
            </a:r>
            <a:r>
              <a:rPr lang="en-US" sz="2000" b="1" dirty="0" err="1">
                <a:latin typeface="+mj-lt"/>
              </a:rPr>
              <a:t>reconhecida</a:t>
            </a:r>
            <a:r>
              <a:rPr lang="en-US" sz="2000" b="1" dirty="0">
                <a:latin typeface="+mj-lt"/>
              </a:rPr>
              <a:t> </a:t>
            </a:r>
            <a:r>
              <a:rPr lang="en-US" sz="2000" b="1" dirty="0" err="1">
                <a:latin typeface="+mj-lt"/>
              </a:rPr>
              <a:t>como</a:t>
            </a:r>
            <a:r>
              <a:rPr lang="en-US" sz="2000" b="1" dirty="0">
                <a:latin typeface="+mj-lt"/>
              </a:rPr>
              <a:t> </a:t>
            </a:r>
            <a:r>
              <a:rPr lang="en-US" sz="2000" b="1" dirty="0" err="1">
                <a:latin typeface="+mj-lt"/>
              </a:rPr>
              <a:t>Disciplina</a:t>
            </a:r>
            <a:r>
              <a:rPr lang="en-US" sz="2000" b="1" dirty="0">
                <a:latin typeface="+mj-lt"/>
              </a:rPr>
              <a:t> </a:t>
            </a:r>
            <a:r>
              <a:rPr lang="en-US" sz="2000" b="1" dirty="0" err="1">
                <a:latin typeface="+mj-lt"/>
              </a:rPr>
              <a:t>Complementar</a:t>
            </a:r>
            <a:r>
              <a:rPr lang="en-US" sz="2000" b="1" dirty="0">
                <a:latin typeface="+mj-lt"/>
              </a:rPr>
              <a:t> de </a:t>
            </a:r>
            <a:r>
              <a:rPr lang="en-US" sz="2000" b="1" dirty="0" err="1">
                <a:latin typeface="+mj-lt"/>
              </a:rPr>
              <a:t>Escolha</a:t>
            </a:r>
            <a:r>
              <a:rPr lang="en-US" sz="2000" b="1" dirty="0">
                <a:latin typeface="+mj-lt"/>
              </a:rPr>
              <a:t> </a:t>
            </a:r>
            <a:r>
              <a:rPr lang="en-US" sz="2000" b="1" dirty="0" err="1">
                <a:latin typeface="+mj-lt"/>
              </a:rPr>
              <a:t>Restrita</a:t>
            </a:r>
            <a:r>
              <a:rPr lang="en-US" sz="2000" b="1" dirty="0">
                <a:latin typeface="+mj-lt"/>
              </a:rPr>
              <a:t>;</a:t>
            </a:r>
          </a:p>
          <a:p>
            <a:pPr marL="342900" indent="-342900" algn="just">
              <a:spcBef>
                <a:spcPct val="0"/>
              </a:spcBef>
              <a:buFont typeface="Wingdings" panose="05000000000000000000" pitchFamily="2" charset="2"/>
              <a:buChar char="Ø"/>
            </a:pPr>
            <a:endParaRPr lang="en-US" sz="2000" b="1" dirty="0">
              <a:latin typeface="+mj-lt"/>
            </a:endParaRPr>
          </a:p>
          <a:p>
            <a:pPr marL="342900" indent="-342900" algn="just">
              <a:spcBef>
                <a:spcPct val="0"/>
              </a:spcBef>
              <a:buFont typeface="Wingdings" panose="05000000000000000000" pitchFamily="2" charset="2"/>
              <a:buChar char="Ø"/>
            </a:pPr>
            <a:r>
              <a:rPr lang="en-US" sz="2000" b="1" dirty="0" err="1">
                <a:latin typeface="+mj-lt"/>
              </a:rPr>
              <a:t>Trabalho</a:t>
            </a:r>
            <a:r>
              <a:rPr lang="en-US" sz="2000" b="1" dirty="0">
                <a:latin typeface="+mj-lt"/>
              </a:rPr>
              <a:t> </a:t>
            </a:r>
            <a:r>
              <a:rPr lang="en-US" sz="2000" b="1" dirty="0" err="1">
                <a:latin typeface="+mj-lt"/>
              </a:rPr>
              <a:t>conjunto</a:t>
            </a:r>
            <a:r>
              <a:rPr lang="en-US" sz="2000" b="1" dirty="0">
                <a:latin typeface="+mj-lt"/>
              </a:rPr>
              <a:t> com o </a:t>
            </a:r>
            <a:r>
              <a:rPr lang="en-US" sz="2000" b="1" i="1" dirty="0" err="1">
                <a:solidFill>
                  <a:srgbClr val="0000FF"/>
                </a:solidFill>
                <a:latin typeface="+mj-lt"/>
              </a:rPr>
              <a:t>Instituto</a:t>
            </a:r>
            <a:r>
              <a:rPr lang="en-US" sz="2000" b="1" i="1" dirty="0">
                <a:solidFill>
                  <a:srgbClr val="0000FF"/>
                </a:solidFill>
                <a:latin typeface="+mj-lt"/>
              </a:rPr>
              <a:t> de </a:t>
            </a:r>
            <a:r>
              <a:rPr lang="en-US" sz="2000" b="1" i="1" dirty="0" err="1">
                <a:solidFill>
                  <a:srgbClr val="0000FF"/>
                </a:solidFill>
                <a:latin typeface="+mj-lt"/>
              </a:rPr>
              <a:t>Matemática</a:t>
            </a:r>
            <a:r>
              <a:rPr lang="en-US" sz="2000" b="1" dirty="0">
                <a:latin typeface="+mj-lt"/>
              </a:rPr>
              <a:t>, </a:t>
            </a:r>
            <a:r>
              <a:rPr lang="en-US" sz="2000" b="1" dirty="0" err="1">
                <a:latin typeface="+mj-lt"/>
              </a:rPr>
              <a:t>em</a:t>
            </a:r>
            <a:r>
              <a:rPr lang="en-US" sz="2000" b="1" dirty="0">
                <a:latin typeface="+mj-lt"/>
              </a:rPr>
              <a:t> </a:t>
            </a:r>
            <a:r>
              <a:rPr lang="en-US" sz="2000" b="1" dirty="0" err="1">
                <a:latin typeface="+mj-lt"/>
              </a:rPr>
              <a:t>projeto</a:t>
            </a:r>
            <a:r>
              <a:rPr lang="en-US" sz="2000" b="1" dirty="0">
                <a:latin typeface="+mj-lt"/>
              </a:rPr>
              <a:t> de </a:t>
            </a:r>
            <a:r>
              <a:rPr lang="en-US" sz="2000" b="1" dirty="0" err="1">
                <a:latin typeface="+mj-lt"/>
              </a:rPr>
              <a:t>extensão</a:t>
            </a:r>
            <a:r>
              <a:rPr lang="en-US" sz="2000" b="1" dirty="0">
                <a:latin typeface="+mj-lt"/>
              </a:rPr>
              <a:t> do IM </a:t>
            </a:r>
            <a:r>
              <a:rPr lang="en-US" sz="2000" b="1" dirty="0" err="1">
                <a:latin typeface="+mj-lt"/>
              </a:rPr>
              <a:t>dirigido</a:t>
            </a:r>
            <a:r>
              <a:rPr lang="en-US" sz="2000" b="1" dirty="0">
                <a:latin typeface="+mj-lt"/>
              </a:rPr>
              <a:t> </a:t>
            </a:r>
            <a:r>
              <a:rPr lang="en-US" sz="2000" b="1" dirty="0" err="1">
                <a:latin typeface="+mj-lt"/>
              </a:rPr>
              <a:t>aos</a:t>
            </a:r>
            <a:r>
              <a:rPr lang="en-US" sz="2000" b="1" dirty="0">
                <a:latin typeface="+mj-lt"/>
              </a:rPr>
              <a:t> </a:t>
            </a:r>
            <a:r>
              <a:rPr lang="en-US" sz="2000" b="1" dirty="0" err="1">
                <a:latin typeface="+mj-lt"/>
              </a:rPr>
              <a:t>alunos</a:t>
            </a:r>
            <a:r>
              <a:rPr lang="en-US" sz="2000" b="1" dirty="0">
                <a:latin typeface="+mj-lt"/>
              </a:rPr>
              <a:t> da UFRJ com </a:t>
            </a:r>
            <a:r>
              <a:rPr lang="en-US" sz="2000" b="1" dirty="0" err="1">
                <a:latin typeface="+mj-lt"/>
              </a:rPr>
              <a:t>reprovação</a:t>
            </a:r>
            <a:r>
              <a:rPr lang="en-US" sz="2000" b="1" dirty="0">
                <a:latin typeface="+mj-lt"/>
              </a:rPr>
              <a:t> </a:t>
            </a:r>
            <a:r>
              <a:rPr lang="en-US" sz="2000" b="1" dirty="0" err="1">
                <a:latin typeface="+mj-lt"/>
              </a:rPr>
              <a:t>em</a:t>
            </a:r>
            <a:r>
              <a:rPr lang="en-US" sz="2000" b="1" dirty="0">
                <a:latin typeface="+mj-lt"/>
              </a:rPr>
              <a:t> </a:t>
            </a:r>
            <a:r>
              <a:rPr lang="en-US" sz="2000" b="1" dirty="0" err="1">
                <a:latin typeface="+mj-lt"/>
              </a:rPr>
              <a:t>Cálculo</a:t>
            </a:r>
            <a:r>
              <a:rPr lang="en-US" sz="2000" b="1" dirty="0">
                <a:latin typeface="+mj-lt"/>
              </a:rPr>
              <a:t> I (+ 2 </a:t>
            </a:r>
            <a:r>
              <a:rPr lang="en-US" sz="2000" b="1" dirty="0" err="1">
                <a:latin typeface="+mj-lt"/>
              </a:rPr>
              <a:t>vezes</a:t>
            </a:r>
            <a:r>
              <a:rPr lang="en-US" sz="2000" b="1" dirty="0">
                <a:latin typeface="+mj-lt"/>
              </a:rPr>
              <a:t>), </a:t>
            </a:r>
            <a:r>
              <a:rPr lang="en-US" sz="2000" b="1" i="1" dirty="0" err="1">
                <a:solidFill>
                  <a:srgbClr val="0000FF"/>
                </a:solidFill>
                <a:latin typeface="+mj-lt"/>
              </a:rPr>
              <a:t>atuação</a:t>
            </a:r>
            <a:r>
              <a:rPr lang="en-US" sz="2000" b="1" i="1" dirty="0">
                <a:solidFill>
                  <a:srgbClr val="0000FF"/>
                </a:solidFill>
                <a:latin typeface="+mj-lt"/>
              </a:rPr>
              <a:t> de </a:t>
            </a:r>
            <a:r>
              <a:rPr lang="en-US" sz="2000" b="1" i="1" dirty="0" err="1">
                <a:solidFill>
                  <a:srgbClr val="0000FF"/>
                </a:solidFill>
                <a:latin typeface="+mj-lt"/>
              </a:rPr>
              <a:t>docentes</a:t>
            </a:r>
            <a:r>
              <a:rPr lang="en-US" sz="2000" b="1" i="1" dirty="0">
                <a:solidFill>
                  <a:srgbClr val="0000FF"/>
                </a:solidFill>
                <a:latin typeface="+mj-lt"/>
              </a:rPr>
              <a:t> e de </a:t>
            </a:r>
            <a:r>
              <a:rPr lang="en-US" sz="2000" b="1" i="1" dirty="0" err="1">
                <a:solidFill>
                  <a:srgbClr val="0000FF"/>
                </a:solidFill>
                <a:latin typeface="+mj-lt"/>
              </a:rPr>
              <a:t>monitores</a:t>
            </a:r>
            <a:r>
              <a:rPr lang="en-US" sz="2000" b="1" i="1" dirty="0">
                <a:solidFill>
                  <a:srgbClr val="0000FF"/>
                </a:solidFill>
                <a:latin typeface="+mj-lt"/>
              </a:rPr>
              <a:t> </a:t>
            </a:r>
            <a:r>
              <a:rPr lang="en-US" sz="2000" b="1" i="1" dirty="0" err="1">
                <a:solidFill>
                  <a:srgbClr val="0000FF"/>
                </a:solidFill>
                <a:latin typeface="+mj-lt"/>
              </a:rPr>
              <a:t>em</a:t>
            </a:r>
            <a:r>
              <a:rPr lang="en-US" sz="2000" b="1" i="1" dirty="0">
                <a:solidFill>
                  <a:srgbClr val="0000FF"/>
                </a:solidFill>
                <a:latin typeface="+mj-lt"/>
              </a:rPr>
              <a:t> </a:t>
            </a:r>
            <a:r>
              <a:rPr lang="en-US" sz="2000" b="1" i="1" dirty="0" err="1">
                <a:solidFill>
                  <a:srgbClr val="0000FF"/>
                </a:solidFill>
                <a:latin typeface="+mj-lt"/>
              </a:rPr>
              <a:t>vários</a:t>
            </a:r>
            <a:r>
              <a:rPr lang="en-US" sz="2000" b="1" i="1" dirty="0">
                <a:solidFill>
                  <a:srgbClr val="0000FF"/>
                </a:solidFill>
                <a:latin typeface="+mj-lt"/>
              </a:rPr>
              <a:t> </a:t>
            </a:r>
            <a:r>
              <a:rPr lang="en-US" sz="2000" b="1" i="1" dirty="0" err="1">
                <a:solidFill>
                  <a:srgbClr val="0000FF"/>
                </a:solidFill>
                <a:latin typeface="+mj-lt"/>
              </a:rPr>
              <a:t>horários</a:t>
            </a:r>
            <a:r>
              <a:rPr lang="en-US" sz="2000" b="1" i="1" dirty="0">
                <a:solidFill>
                  <a:srgbClr val="0000FF"/>
                </a:solidFill>
                <a:latin typeface="+mj-lt"/>
              </a:rPr>
              <a:t>, </a:t>
            </a:r>
            <a:r>
              <a:rPr lang="en-US" sz="2000" b="1" i="1" dirty="0" err="1">
                <a:solidFill>
                  <a:srgbClr val="0000FF"/>
                </a:solidFill>
                <a:latin typeface="+mj-lt"/>
              </a:rPr>
              <a:t>em</a:t>
            </a:r>
            <a:r>
              <a:rPr lang="en-US" sz="2000" b="1" i="1" dirty="0">
                <a:solidFill>
                  <a:srgbClr val="0000FF"/>
                </a:solidFill>
                <a:latin typeface="+mj-lt"/>
              </a:rPr>
              <a:t> </a:t>
            </a:r>
            <a:r>
              <a:rPr lang="en-US" sz="2000" b="1" i="1" dirty="0" err="1">
                <a:solidFill>
                  <a:srgbClr val="0000FF"/>
                </a:solidFill>
                <a:latin typeface="+mj-lt"/>
              </a:rPr>
              <a:t>turmas</a:t>
            </a:r>
            <a:r>
              <a:rPr lang="en-US" sz="2000" b="1" i="1" dirty="0">
                <a:solidFill>
                  <a:srgbClr val="0000FF"/>
                </a:solidFill>
                <a:latin typeface="+mj-lt"/>
              </a:rPr>
              <a:t> </a:t>
            </a:r>
            <a:r>
              <a:rPr lang="en-US" sz="2000" b="1" i="1" dirty="0" err="1">
                <a:solidFill>
                  <a:srgbClr val="0000FF"/>
                </a:solidFill>
                <a:latin typeface="+mj-lt"/>
              </a:rPr>
              <a:t>especiais</a:t>
            </a:r>
            <a:r>
              <a:rPr lang="en-US" sz="2000" b="1" i="1" dirty="0">
                <a:solidFill>
                  <a:srgbClr val="0000FF"/>
                </a:solidFill>
                <a:latin typeface="+mj-lt"/>
              </a:rPr>
              <a:t>;</a:t>
            </a:r>
          </a:p>
          <a:p>
            <a:pPr marL="342900" indent="-342900" algn="just">
              <a:spcBef>
                <a:spcPct val="0"/>
              </a:spcBef>
              <a:buFont typeface="Wingdings" panose="05000000000000000000" pitchFamily="2" charset="2"/>
              <a:buChar char="Ø"/>
            </a:pPr>
            <a:endParaRPr lang="en-US" sz="2000" b="1" dirty="0">
              <a:effectLst>
                <a:outerShdw blurRad="38100" dist="38100" dir="2700000" algn="tl">
                  <a:srgbClr val="000000">
                    <a:alpha val="43137"/>
                  </a:srgbClr>
                </a:outerShdw>
              </a:effectLst>
              <a:latin typeface="+mj-lt"/>
            </a:endParaRPr>
          </a:p>
          <a:p>
            <a:pPr marL="342900" indent="-342900" algn="just">
              <a:spcBef>
                <a:spcPct val="0"/>
              </a:spcBef>
              <a:buFont typeface="Wingdings" panose="05000000000000000000" pitchFamily="2" charset="2"/>
              <a:buChar char="Ø"/>
            </a:pPr>
            <a:r>
              <a:rPr lang="en-US" sz="2000" b="1" dirty="0" err="1">
                <a:latin typeface="+mj-lt"/>
              </a:rPr>
              <a:t>Trabalho</a:t>
            </a:r>
            <a:r>
              <a:rPr lang="en-US" sz="2000" b="1" dirty="0">
                <a:latin typeface="+mj-lt"/>
              </a:rPr>
              <a:t> </a:t>
            </a:r>
            <a:r>
              <a:rPr lang="en-US" sz="2000" b="1" dirty="0" err="1">
                <a:latin typeface="+mj-lt"/>
              </a:rPr>
              <a:t>conjunto</a:t>
            </a:r>
            <a:r>
              <a:rPr lang="en-US" sz="2000" b="1" dirty="0">
                <a:latin typeface="+mj-lt"/>
              </a:rPr>
              <a:t> com o </a:t>
            </a:r>
            <a:r>
              <a:rPr lang="en-US" sz="2000" b="1" i="1" dirty="0" err="1">
                <a:solidFill>
                  <a:srgbClr val="0000FF"/>
                </a:solidFill>
                <a:latin typeface="+mj-lt"/>
              </a:rPr>
              <a:t>Instituto</a:t>
            </a:r>
            <a:r>
              <a:rPr lang="en-US" sz="2000" b="1" i="1" dirty="0">
                <a:solidFill>
                  <a:srgbClr val="0000FF"/>
                </a:solidFill>
                <a:latin typeface="+mj-lt"/>
              </a:rPr>
              <a:t> de </a:t>
            </a:r>
            <a:r>
              <a:rPr lang="en-US" sz="2000" b="1" i="1" dirty="0" err="1">
                <a:solidFill>
                  <a:srgbClr val="0000FF"/>
                </a:solidFill>
                <a:latin typeface="+mj-lt"/>
              </a:rPr>
              <a:t>Física</a:t>
            </a:r>
            <a:r>
              <a:rPr lang="en-US" sz="2000" b="1" dirty="0">
                <a:latin typeface="+mj-lt"/>
              </a:rPr>
              <a:t>, </a:t>
            </a:r>
            <a:r>
              <a:rPr lang="en-US" sz="2000" b="1" dirty="0" err="1">
                <a:latin typeface="+mj-lt"/>
              </a:rPr>
              <a:t>inscrição</a:t>
            </a:r>
            <a:r>
              <a:rPr lang="en-US" sz="2000" b="1" dirty="0">
                <a:latin typeface="+mj-lt"/>
              </a:rPr>
              <a:t> de </a:t>
            </a:r>
            <a:r>
              <a:rPr lang="en-US" sz="2000" b="1" dirty="0" err="1">
                <a:latin typeface="+mj-lt"/>
              </a:rPr>
              <a:t>alunos</a:t>
            </a:r>
            <a:r>
              <a:rPr lang="en-US" sz="2000" b="1" dirty="0">
                <a:latin typeface="+mj-lt"/>
              </a:rPr>
              <a:t> do IQ (com </a:t>
            </a:r>
            <a:r>
              <a:rPr lang="en-US" sz="2000" b="1" dirty="0" err="1">
                <a:latin typeface="+mj-lt"/>
              </a:rPr>
              <a:t>reprovações</a:t>
            </a:r>
            <a:r>
              <a:rPr lang="en-US" sz="2000" b="1" dirty="0">
                <a:latin typeface="+mj-lt"/>
              </a:rPr>
              <a:t>), </a:t>
            </a:r>
            <a:r>
              <a:rPr lang="en-US" sz="2000" b="1" dirty="0" err="1">
                <a:latin typeface="+mj-lt"/>
              </a:rPr>
              <a:t>em</a:t>
            </a:r>
            <a:r>
              <a:rPr lang="en-US" sz="2000" b="1" dirty="0">
                <a:latin typeface="+mj-lt"/>
              </a:rPr>
              <a:t> </a:t>
            </a:r>
            <a:r>
              <a:rPr lang="en-US" sz="2000" b="1" i="1" dirty="0" err="1">
                <a:solidFill>
                  <a:srgbClr val="0000FF"/>
                </a:solidFill>
                <a:latin typeface="+mj-lt"/>
              </a:rPr>
              <a:t>turmas</a:t>
            </a:r>
            <a:r>
              <a:rPr lang="en-US" sz="2000" b="1" i="1" dirty="0">
                <a:solidFill>
                  <a:srgbClr val="0000FF"/>
                </a:solidFill>
                <a:latin typeface="+mj-lt"/>
              </a:rPr>
              <a:t> semi-</a:t>
            </a:r>
            <a:r>
              <a:rPr lang="en-US" sz="2000" b="1" i="1" dirty="0" err="1">
                <a:solidFill>
                  <a:srgbClr val="0000FF"/>
                </a:solidFill>
                <a:latin typeface="+mj-lt"/>
              </a:rPr>
              <a:t>presenciais</a:t>
            </a:r>
            <a:r>
              <a:rPr lang="en-US" sz="2000" b="1" i="1" dirty="0">
                <a:solidFill>
                  <a:srgbClr val="0000FF"/>
                </a:solidFill>
                <a:latin typeface="+mj-lt"/>
              </a:rPr>
              <a:t> de </a:t>
            </a:r>
            <a:r>
              <a:rPr lang="en-US" sz="2000" b="1" i="1" dirty="0" err="1">
                <a:solidFill>
                  <a:srgbClr val="0000FF"/>
                </a:solidFill>
                <a:latin typeface="+mj-lt"/>
              </a:rPr>
              <a:t>Física</a:t>
            </a:r>
            <a:r>
              <a:rPr lang="en-US" sz="2000" b="1" i="1" dirty="0">
                <a:solidFill>
                  <a:srgbClr val="0000FF"/>
                </a:solidFill>
                <a:latin typeface="+mj-lt"/>
              </a:rPr>
              <a:t> I, </a:t>
            </a:r>
            <a:r>
              <a:rPr lang="en-US" sz="2000" b="1" i="1" dirty="0" err="1">
                <a:solidFill>
                  <a:srgbClr val="0000FF"/>
                </a:solidFill>
                <a:latin typeface="+mj-lt"/>
              </a:rPr>
              <a:t>Física</a:t>
            </a:r>
            <a:r>
              <a:rPr lang="en-US" sz="2000" b="1" i="1" dirty="0">
                <a:solidFill>
                  <a:srgbClr val="0000FF"/>
                </a:solidFill>
                <a:latin typeface="+mj-lt"/>
              </a:rPr>
              <a:t> II, </a:t>
            </a:r>
            <a:r>
              <a:rPr lang="en-US" sz="2000" b="1" i="1" dirty="0" err="1">
                <a:solidFill>
                  <a:srgbClr val="0000FF"/>
                </a:solidFill>
                <a:latin typeface="+mj-lt"/>
              </a:rPr>
              <a:t>Física</a:t>
            </a:r>
            <a:r>
              <a:rPr lang="en-US" sz="2000" b="1" i="1" dirty="0">
                <a:solidFill>
                  <a:srgbClr val="0000FF"/>
                </a:solidFill>
                <a:latin typeface="+mj-lt"/>
              </a:rPr>
              <a:t> III e </a:t>
            </a:r>
            <a:r>
              <a:rPr lang="en-US" sz="2000" b="1" i="1" dirty="0" err="1">
                <a:solidFill>
                  <a:srgbClr val="0000FF"/>
                </a:solidFill>
                <a:latin typeface="+mj-lt"/>
              </a:rPr>
              <a:t>Física</a:t>
            </a:r>
            <a:r>
              <a:rPr lang="en-US" sz="2000" b="1" i="1" dirty="0">
                <a:solidFill>
                  <a:srgbClr val="0000FF"/>
                </a:solidFill>
                <a:latin typeface="+mj-lt"/>
              </a:rPr>
              <a:t> IV.</a:t>
            </a:r>
          </a:p>
        </p:txBody>
      </p:sp>
      <p:sp>
        <p:nvSpPr>
          <p:cNvPr id="3" name="Retângulo 2"/>
          <p:cNvSpPr/>
          <p:nvPr/>
        </p:nvSpPr>
        <p:spPr>
          <a:xfrm>
            <a:off x="467544" y="5817458"/>
            <a:ext cx="8280920" cy="707886"/>
          </a:xfrm>
          <a:prstGeom prst="rect">
            <a:avLst/>
          </a:prstGeom>
        </p:spPr>
        <p:txBody>
          <a:bodyPr wrap="square">
            <a:spAutoFit/>
          </a:bodyPr>
          <a:lstStyle/>
          <a:p>
            <a:pPr algn="just">
              <a:spcBef>
                <a:spcPct val="0"/>
              </a:spcBef>
            </a:pPr>
            <a:r>
              <a:rPr lang="en-US" sz="2000" b="1" dirty="0">
                <a:solidFill>
                  <a:srgbClr val="0000FF"/>
                </a:solidFill>
                <a:effectLst>
                  <a:outerShdw blurRad="38100" dist="38100" dir="2700000" algn="tl">
                    <a:srgbClr val="000000">
                      <a:alpha val="43137"/>
                    </a:srgbClr>
                  </a:outerShdw>
                </a:effectLst>
                <a:latin typeface="+mj-lt"/>
              </a:rPr>
              <a:t>A grade </a:t>
            </a:r>
            <a:r>
              <a:rPr lang="en-US" sz="2000" b="1" dirty="0" err="1">
                <a:solidFill>
                  <a:srgbClr val="0000FF"/>
                </a:solidFill>
                <a:effectLst>
                  <a:outerShdw blurRad="38100" dist="38100" dir="2700000" algn="tl">
                    <a:srgbClr val="000000">
                      <a:alpha val="43137"/>
                    </a:srgbClr>
                  </a:outerShdw>
                </a:effectLst>
                <a:latin typeface="+mj-lt"/>
              </a:rPr>
              <a:t>atual</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não</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contempla</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diversas</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exigências</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legais</a:t>
            </a:r>
            <a:r>
              <a:rPr lang="en-US" sz="2000" b="1" dirty="0">
                <a:solidFill>
                  <a:srgbClr val="0000FF"/>
                </a:solidFill>
                <a:effectLst>
                  <a:outerShdw blurRad="38100" dist="38100" dir="2700000" algn="tl">
                    <a:srgbClr val="000000">
                      <a:alpha val="43137"/>
                    </a:srgbClr>
                  </a:outerShdw>
                </a:effectLst>
                <a:latin typeface="+mj-lt"/>
              </a:rPr>
              <a:t>, que </a:t>
            </a:r>
            <a:r>
              <a:rPr lang="en-US" sz="2000" b="1" dirty="0" err="1">
                <a:solidFill>
                  <a:srgbClr val="0000FF"/>
                </a:solidFill>
                <a:effectLst>
                  <a:outerShdw blurRad="38100" dist="38100" dir="2700000" algn="tl">
                    <a:srgbClr val="000000">
                      <a:alpha val="43137"/>
                    </a:srgbClr>
                  </a:outerShdw>
                </a:effectLst>
                <a:latin typeface="+mj-lt"/>
              </a:rPr>
              <a:t>serão</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cumpridas</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por</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ocasião</a:t>
            </a:r>
            <a:r>
              <a:rPr lang="en-US" sz="2000" b="1" dirty="0">
                <a:solidFill>
                  <a:srgbClr val="0000FF"/>
                </a:solidFill>
                <a:effectLst>
                  <a:outerShdw blurRad="38100" dist="38100" dir="2700000" algn="tl">
                    <a:srgbClr val="000000">
                      <a:alpha val="43137"/>
                    </a:srgbClr>
                  </a:outerShdw>
                </a:effectLst>
                <a:latin typeface="+mj-lt"/>
              </a:rPr>
              <a:t> da </a:t>
            </a:r>
            <a:r>
              <a:rPr lang="en-US" sz="2000" b="1" dirty="0" err="1">
                <a:solidFill>
                  <a:srgbClr val="0000FF"/>
                </a:solidFill>
                <a:effectLst>
                  <a:outerShdw blurRad="38100" dist="38100" dir="2700000" algn="tl">
                    <a:srgbClr val="000000">
                      <a:alpha val="43137"/>
                    </a:srgbClr>
                  </a:outerShdw>
                </a:effectLst>
                <a:latin typeface="+mj-lt"/>
              </a:rPr>
              <a:t>implantação</a:t>
            </a:r>
            <a:r>
              <a:rPr lang="en-US" sz="2000" b="1" dirty="0">
                <a:solidFill>
                  <a:srgbClr val="0000FF"/>
                </a:solidFill>
                <a:effectLst>
                  <a:outerShdw blurRad="38100" dist="38100" dir="2700000" algn="tl">
                    <a:srgbClr val="000000">
                      <a:alpha val="43137"/>
                    </a:srgbClr>
                  </a:outerShdw>
                </a:effectLst>
                <a:latin typeface="+mj-lt"/>
              </a:rPr>
              <a:t> da </a:t>
            </a:r>
            <a:r>
              <a:rPr lang="en-US" sz="2000" b="1" dirty="0" err="1">
                <a:solidFill>
                  <a:srgbClr val="0000FF"/>
                </a:solidFill>
                <a:effectLst>
                  <a:outerShdw blurRad="38100" dist="38100" dir="2700000" algn="tl">
                    <a:srgbClr val="000000">
                      <a:alpha val="43137"/>
                    </a:srgbClr>
                  </a:outerShdw>
                </a:effectLst>
                <a:latin typeface="+mj-lt"/>
              </a:rPr>
              <a:t>reforma</a:t>
            </a:r>
            <a:r>
              <a:rPr lang="en-US" sz="2000" b="1" dirty="0">
                <a:solidFill>
                  <a:srgbClr val="0000FF"/>
                </a:solidFill>
                <a:effectLst>
                  <a:outerShdw blurRad="38100" dist="38100" dir="2700000" algn="tl">
                    <a:srgbClr val="000000">
                      <a:alpha val="43137"/>
                    </a:srgbClr>
                  </a:outerShdw>
                </a:effectLst>
                <a:latin typeface="+mj-lt"/>
              </a:rPr>
              <a:t> no </a:t>
            </a:r>
            <a:r>
              <a:rPr lang="en-US" sz="2000" b="1" dirty="0" err="1">
                <a:solidFill>
                  <a:srgbClr val="0000FF"/>
                </a:solidFill>
                <a:effectLst>
                  <a:outerShdw blurRad="38100" dist="38100" dir="2700000" algn="tl">
                    <a:srgbClr val="000000">
                      <a:alpha val="43137"/>
                    </a:srgbClr>
                  </a:outerShdw>
                </a:effectLst>
                <a:latin typeface="+mj-lt"/>
              </a:rPr>
              <a:t>sistema</a:t>
            </a:r>
            <a:r>
              <a:rPr lang="en-US" sz="2000" b="1" dirty="0">
                <a:solidFill>
                  <a:srgbClr val="0000FF"/>
                </a:solidFill>
                <a:effectLst>
                  <a:outerShdw blurRad="38100" dist="38100" dir="2700000" algn="tl">
                    <a:srgbClr val="000000">
                      <a:alpha val="43137"/>
                    </a:srgbClr>
                  </a:outerShdw>
                </a:effectLst>
                <a:latin typeface="+mj-lt"/>
              </a:rPr>
              <a:t>, </a:t>
            </a:r>
            <a:r>
              <a:rPr lang="en-US" sz="2000" b="1" dirty="0" err="1">
                <a:solidFill>
                  <a:srgbClr val="0000FF"/>
                </a:solidFill>
                <a:effectLst>
                  <a:outerShdw blurRad="38100" dist="38100" dir="2700000" algn="tl">
                    <a:srgbClr val="000000">
                      <a:alpha val="43137"/>
                    </a:srgbClr>
                  </a:outerShdw>
                </a:effectLst>
                <a:latin typeface="+mj-lt"/>
              </a:rPr>
              <a:t>prevista</a:t>
            </a:r>
            <a:r>
              <a:rPr lang="en-US" sz="2000" b="1" dirty="0">
                <a:solidFill>
                  <a:srgbClr val="0000FF"/>
                </a:solidFill>
                <a:effectLst>
                  <a:outerShdw blurRad="38100" dist="38100" dir="2700000" algn="tl">
                    <a:srgbClr val="000000">
                      <a:alpha val="43137"/>
                    </a:srgbClr>
                  </a:outerShdw>
                </a:effectLst>
                <a:latin typeface="+mj-lt"/>
              </a:rPr>
              <a:t> para 2019.</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p:cTn id="7" dur="500" fill="hold"/>
                                        <p:tgtEl>
                                          <p:spTgt spid="161794"/>
                                        </p:tgtEl>
                                        <p:attrNameLst>
                                          <p:attrName>ppt_w</p:attrName>
                                        </p:attrNameLst>
                                      </p:cBhvr>
                                      <p:tavLst>
                                        <p:tav tm="0">
                                          <p:val>
                                            <p:fltVal val="0"/>
                                          </p:val>
                                        </p:tav>
                                        <p:tav tm="100000">
                                          <p:val>
                                            <p:strVal val="#ppt_w"/>
                                          </p:val>
                                        </p:tav>
                                      </p:tavLst>
                                    </p:anim>
                                    <p:anim calcmode="lin" valueType="num">
                                      <p:cBhvr>
                                        <p:cTn id="8" dur="500" fill="hold"/>
                                        <p:tgtEl>
                                          <p:spTgt spid="161794"/>
                                        </p:tgtEl>
                                        <p:attrNameLst>
                                          <p:attrName>ppt_h</p:attrName>
                                        </p:attrNameLst>
                                      </p:cBhvr>
                                      <p:tavLst>
                                        <p:tav tm="0">
                                          <p:val>
                                            <p:fltVal val="0"/>
                                          </p:val>
                                        </p:tav>
                                        <p:tav tm="100000">
                                          <p:val>
                                            <p:strVal val="#ppt_h"/>
                                          </p:val>
                                        </p:tav>
                                      </p:tavLst>
                                    </p:anim>
                                    <p:animEffect transition="in" filter="fade">
                                      <p:cBhvr>
                                        <p:cTn id="9" dur="500"/>
                                        <p:tgtEl>
                                          <p:spTgt spid="16179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CaixaDeTexto 8"/>
          <p:cNvSpPr txBox="1"/>
          <p:nvPr/>
        </p:nvSpPr>
        <p:spPr>
          <a:xfrm>
            <a:off x="35530" y="5316745"/>
            <a:ext cx="9037048" cy="584775"/>
          </a:xfrm>
          <a:prstGeom prst="rect">
            <a:avLst/>
          </a:prstGeom>
          <a:noFill/>
        </p:spPr>
        <p:txBody>
          <a:bodyPr wrap="square" rtlCol="0">
            <a:spAutoFit/>
          </a:bodyPr>
          <a:lstStyle/>
          <a:p>
            <a:pPr lvl="0" algn="just"/>
            <a:r>
              <a:rPr lang="pt-BR" sz="1600" b="1" dirty="0">
                <a:solidFill>
                  <a:srgbClr val="C00000"/>
                </a:solidFill>
                <a:latin typeface="Arial" pitchFamily="34" charset="0"/>
                <a:cs typeface="Arial" pitchFamily="34" charset="0"/>
              </a:rPr>
              <a:t>5. MEC </a:t>
            </a:r>
            <a:r>
              <a:rPr lang="pt-BR" sz="1600" b="1" dirty="0">
                <a:latin typeface="Arial" pitchFamily="34" charset="0"/>
                <a:cs typeface="Arial" pitchFamily="34" charset="0"/>
              </a:rPr>
              <a:t>– Contemplar a </a:t>
            </a:r>
            <a:r>
              <a:rPr lang="pt-BR" sz="1600" b="1" dirty="0">
                <a:solidFill>
                  <a:srgbClr val="0000FF"/>
                </a:solidFill>
                <a:latin typeface="Arial" panose="020B0604020202020204" pitchFamily="34" charset="0"/>
                <a:cs typeface="Arial" panose="020B0604020202020204" pitchFamily="34" charset="0"/>
              </a:rPr>
              <a:t>Educação em Direitos Humanos </a:t>
            </a:r>
            <a:r>
              <a:rPr lang="pt-BR" sz="1600" b="1" dirty="0">
                <a:latin typeface="Arial" panose="020B0604020202020204" pitchFamily="34" charset="0"/>
                <a:cs typeface="Arial" panose="020B0604020202020204" pitchFamily="34" charset="0"/>
              </a:rPr>
              <a:t>como tema transversal, cuja necessidade é estabelecida no art. 6º da resolução CNE/CP n</a:t>
            </a:r>
            <a:r>
              <a:rPr lang="pt-BR" sz="1600" b="1" baseline="30000" dirty="0">
                <a:latin typeface="Arial" panose="020B0604020202020204" pitchFamily="34" charset="0"/>
                <a:cs typeface="Arial" panose="020B0604020202020204" pitchFamily="34" charset="0"/>
              </a:rPr>
              <a:t>o</a:t>
            </a:r>
            <a:r>
              <a:rPr lang="pt-BR" sz="1600" b="1" dirty="0">
                <a:latin typeface="Arial" panose="020B0604020202020204" pitchFamily="34" charset="0"/>
                <a:cs typeface="Arial" panose="020B0604020202020204" pitchFamily="34" charset="0"/>
              </a:rPr>
              <a:t> 1/2012.</a:t>
            </a:r>
          </a:p>
        </p:txBody>
      </p:sp>
      <p:sp>
        <p:nvSpPr>
          <p:cNvPr id="10" name="CaixaDeTexto 9"/>
          <p:cNvSpPr txBox="1"/>
          <p:nvPr/>
        </p:nvSpPr>
        <p:spPr>
          <a:xfrm>
            <a:off x="785786" y="38377"/>
            <a:ext cx="7572428" cy="338554"/>
          </a:xfrm>
          <a:prstGeom prst="rect">
            <a:avLst/>
          </a:prstGeom>
          <a:noFill/>
        </p:spPr>
        <p:txBody>
          <a:bodyPr wrap="square" rtlCol="0">
            <a:spAutoFit/>
          </a:bodyPr>
          <a:lstStyle/>
          <a:p>
            <a:pPr algn="ctr"/>
            <a:r>
              <a:rPr lang="pt-BR" sz="1600" b="1" dirty="0">
                <a:effectLst>
                  <a:outerShdw blurRad="38100" dist="38100" dir="2700000" algn="tl">
                    <a:srgbClr val="000000">
                      <a:alpha val="43137"/>
                    </a:srgbClr>
                  </a:outerShdw>
                </a:effectLst>
                <a:latin typeface="Arial" pitchFamily="34" charset="0"/>
                <a:cs typeface="Arial" pitchFamily="34" charset="0"/>
              </a:rPr>
              <a:t>REFORMA DOS CURSOS DE GRADUAÇÃO DO INSTITUTO DE QUÍMICA</a:t>
            </a:r>
          </a:p>
        </p:txBody>
      </p:sp>
      <p:pic>
        <p:nvPicPr>
          <p:cNvPr id="11" name="Picture 6" descr="IQ_Assinatur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35" y="6353556"/>
            <a:ext cx="1785918" cy="50444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944" descr="ufrj"/>
          <p:cNvPicPr>
            <a:picLocks noChangeAspect="1" noChangeArrowheads="1"/>
          </p:cNvPicPr>
          <p:nvPr/>
        </p:nvPicPr>
        <p:blipFill>
          <a:blip r:embed="rId4"/>
          <a:srcRect/>
          <a:stretch>
            <a:fillRect/>
          </a:stretch>
        </p:blipFill>
        <p:spPr bwMode="auto">
          <a:xfrm>
            <a:off x="8501058" y="6177405"/>
            <a:ext cx="642942" cy="661893"/>
          </a:xfrm>
          <a:prstGeom prst="rect">
            <a:avLst/>
          </a:prstGeom>
          <a:noFill/>
          <a:ln w="9525">
            <a:noFill/>
            <a:miter lim="800000"/>
            <a:headEnd/>
            <a:tailEnd/>
          </a:ln>
        </p:spPr>
      </p:pic>
      <p:sp>
        <p:nvSpPr>
          <p:cNvPr id="2" name="Retângulo 1"/>
          <p:cNvSpPr/>
          <p:nvPr/>
        </p:nvSpPr>
        <p:spPr>
          <a:xfrm>
            <a:off x="665234" y="444246"/>
            <a:ext cx="7813532" cy="369332"/>
          </a:xfrm>
          <a:prstGeom prst="rect">
            <a:avLst/>
          </a:prstGeom>
        </p:spPr>
        <p:txBody>
          <a:bodyPr wrap="square">
            <a:spAutoFit/>
          </a:bodyPr>
          <a:lstStyle/>
          <a:p>
            <a:pPr algn="ctr">
              <a:spcBef>
                <a:spcPts val="0"/>
              </a:spcBef>
            </a:pPr>
            <a:r>
              <a:rPr lang="pt-BR" sz="1800" b="1" dirty="0">
                <a:solidFill>
                  <a:srgbClr val="C00000"/>
                </a:solidFill>
                <a:effectLst>
                  <a:outerShdw blurRad="38100" dist="38100" dir="2700000" algn="tl">
                    <a:srgbClr val="000000">
                      <a:alpha val="43137"/>
                    </a:srgbClr>
                  </a:outerShdw>
                </a:effectLst>
                <a:latin typeface="Arial" pitchFamily="34" charset="0"/>
                <a:cs typeface="Arial" pitchFamily="34" charset="0"/>
              </a:rPr>
              <a:t>Necessidades legais que serão atendidas após reforma do curso</a:t>
            </a:r>
          </a:p>
        </p:txBody>
      </p:sp>
      <p:sp>
        <p:nvSpPr>
          <p:cNvPr id="3" name="Retângulo 2"/>
          <p:cNvSpPr/>
          <p:nvPr/>
        </p:nvSpPr>
        <p:spPr>
          <a:xfrm>
            <a:off x="71422" y="995244"/>
            <a:ext cx="9001156" cy="1569660"/>
          </a:xfrm>
          <a:prstGeom prst="rect">
            <a:avLst/>
          </a:prstGeom>
        </p:spPr>
        <p:txBody>
          <a:bodyPr wrap="square">
            <a:spAutoFit/>
          </a:bodyPr>
          <a:lstStyle/>
          <a:p>
            <a:pPr algn="just">
              <a:spcBef>
                <a:spcPts val="0"/>
              </a:spcBef>
            </a:pPr>
            <a:r>
              <a:rPr lang="pt-BR" sz="1600" b="1" dirty="0">
                <a:solidFill>
                  <a:srgbClr val="C00000"/>
                </a:solidFill>
                <a:latin typeface="Arial" pitchFamily="34" charset="0"/>
                <a:cs typeface="Arial" pitchFamily="34" charset="0"/>
              </a:rPr>
              <a:t>1. UFRJ/CFQ </a:t>
            </a:r>
            <a:r>
              <a:rPr lang="pt-BR" sz="1600" b="1" dirty="0">
                <a:latin typeface="Arial" pitchFamily="34" charset="0"/>
                <a:cs typeface="Arial" pitchFamily="34" charset="0"/>
              </a:rPr>
              <a:t>- Contemplar a reserva mínima de </a:t>
            </a:r>
            <a:r>
              <a:rPr lang="pt-BR" sz="1600" b="1" dirty="0">
                <a:solidFill>
                  <a:srgbClr val="0000FF"/>
                </a:solidFill>
                <a:latin typeface="Arial" pitchFamily="34" charset="0"/>
                <a:cs typeface="Arial" pitchFamily="34" charset="0"/>
              </a:rPr>
              <a:t>10% da carga horária </a:t>
            </a:r>
            <a:r>
              <a:rPr lang="pt-BR" sz="1600" b="1" dirty="0">
                <a:latin typeface="Arial" pitchFamily="34" charset="0"/>
                <a:cs typeface="Arial" pitchFamily="34" charset="0"/>
              </a:rPr>
              <a:t>do curso para a atuação do estudante </a:t>
            </a:r>
            <a:r>
              <a:rPr lang="pt-BR" sz="1600" b="1" dirty="0">
                <a:solidFill>
                  <a:srgbClr val="0000FF"/>
                </a:solidFill>
                <a:latin typeface="Arial" pitchFamily="34" charset="0"/>
                <a:cs typeface="Arial" pitchFamily="34" charset="0"/>
              </a:rPr>
              <a:t>em atividades de extensão</a:t>
            </a:r>
            <a:r>
              <a:rPr lang="pt-BR" sz="1600" b="1" dirty="0">
                <a:latin typeface="Arial" pitchFamily="34" charset="0"/>
                <a:cs typeface="Arial" pitchFamily="34" charset="0"/>
              </a:rPr>
              <a:t>, conforme exigido pela Lei Federal 10.172/2001 e regulamentado no âmbito na UFRJ pelas Resoluções CEG 02/2013, 03/2014 e 04/2014; contemplar o </a:t>
            </a:r>
            <a:r>
              <a:rPr lang="pt-BR" sz="1600" b="1" dirty="0">
                <a:solidFill>
                  <a:srgbClr val="0000FF"/>
                </a:solidFill>
                <a:latin typeface="Arial" pitchFamily="34" charset="0"/>
                <a:cs typeface="Arial" pitchFamily="34" charset="0"/>
              </a:rPr>
              <a:t>currículo mínimo estabelecido pelo Conselho Federal de Química (CFQ)</a:t>
            </a:r>
            <a:r>
              <a:rPr lang="pt-BR" sz="1600" b="1" dirty="0">
                <a:solidFill>
                  <a:srgbClr val="3740F1"/>
                </a:solidFill>
                <a:latin typeface="Arial" pitchFamily="34" charset="0"/>
                <a:cs typeface="Arial" pitchFamily="34" charset="0"/>
              </a:rPr>
              <a:t> </a:t>
            </a:r>
            <a:r>
              <a:rPr lang="pt-BR" sz="1600" b="1" dirty="0">
                <a:latin typeface="Arial" pitchFamily="34" charset="0"/>
                <a:cs typeface="Arial" pitchFamily="34" charset="0"/>
              </a:rPr>
              <a:t>na Resolução Ordinária nº 1.511 de 12/12/1975 para a formação do Químico e do Químico Tecnológico;</a:t>
            </a:r>
          </a:p>
        </p:txBody>
      </p:sp>
      <p:sp>
        <p:nvSpPr>
          <p:cNvPr id="4" name="Retângulo 3"/>
          <p:cNvSpPr/>
          <p:nvPr/>
        </p:nvSpPr>
        <p:spPr>
          <a:xfrm>
            <a:off x="71422" y="2700209"/>
            <a:ext cx="9001156" cy="584775"/>
          </a:xfrm>
          <a:prstGeom prst="rect">
            <a:avLst/>
          </a:prstGeom>
        </p:spPr>
        <p:txBody>
          <a:bodyPr wrap="square">
            <a:spAutoFit/>
          </a:bodyPr>
          <a:lstStyle/>
          <a:p>
            <a:pPr algn="just">
              <a:spcBef>
                <a:spcPts val="0"/>
              </a:spcBef>
            </a:pPr>
            <a:r>
              <a:rPr lang="pt-BR" sz="1600" b="1" dirty="0">
                <a:solidFill>
                  <a:srgbClr val="C00000"/>
                </a:solidFill>
                <a:latin typeface="Arial" pitchFamily="34" charset="0"/>
                <a:cs typeface="Arial" pitchFamily="34" charset="0"/>
              </a:rPr>
              <a:t>2. MEC </a:t>
            </a:r>
            <a:r>
              <a:rPr lang="pt-BR" sz="1600" b="1" dirty="0">
                <a:latin typeface="Arial" pitchFamily="34" charset="0"/>
                <a:cs typeface="Arial" pitchFamily="34" charset="0"/>
              </a:rPr>
              <a:t>- Contemplar </a:t>
            </a:r>
            <a:r>
              <a:rPr lang="pt-BR" sz="1600" b="1" dirty="0">
                <a:solidFill>
                  <a:srgbClr val="0000FF"/>
                </a:solidFill>
                <a:latin typeface="Arial" pitchFamily="34" charset="0"/>
                <a:cs typeface="Arial" pitchFamily="34" charset="0"/>
              </a:rPr>
              <a:t>ensino da </a:t>
            </a:r>
            <a:r>
              <a:rPr lang="pt-BR" sz="1600" b="1" dirty="0" err="1">
                <a:solidFill>
                  <a:srgbClr val="0000FF"/>
                </a:solidFill>
                <a:latin typeface="Arial" pitchFamily="34" charset="0"/>
                <a:cs typeface="Arial" pitchFamily="34" charset="0"/>
              </a:rPr>
              <a:t>lingua</a:t>
            </a:r>
            <a:r>
              <a:rPr lang="pt-BR" sz="1600" b="1" dirty="0">
                <a:solidFill>
                  <a:srgbClr val="0000FF"/>
                </a:solidFill>
                <a:latin typeface="Arial" pitchFamily="34" charset="0"/>
                <a:cs typeface="Arial" pitchFamily="34" charset="0"/>
              </a:rPr>
              <a:t> inglesa como atividade obrigatória </a:t>
            </a:r>
            <a:r>
              <a:rPr lang="pt-BR" sz="1600" b="1" dirty="0">
                <a:latin typeface="Arial" pitchFamily="34" charset="0"/>
                <a:cs typeface="Arial" pitchFamily="34" charset="0"/>
              </a:rPr>
              <a:t>(Diretrizes Curriculares Nacionais para os cursos de </a:t>
            </a:r>
            <a:r>
              <a:rPr lang="pt-BR" sz="1600" b="1" dirty="0" err="1">
                <a:latin typeface="Arial" pitchFamily="34" charset="0"/>
                <a:cs typeface="Arial" pitchFamily="34" charset="0"/>
              </a:rPr>
              <a:t>Quimica</a:t>
            </a:r>
            <a:r>
              <a:rPr lang="pt-BR" sz="1600" b="1" dirty="0">
                <a:latin typeface="Arial" pitchFamily="34" charset="0"/>
                <a:cs typeface="Arial" pitchFamily="34" charset="0"/>
              </a:rPr>
              <a:t>, Parecer CNE/CES 1303/2001);</a:t>
            </a:r>
          </a:p>
        </p:txBody>
      </p:sp>
      <p:sp>
        <p:nvSpPr>
          <p:cNvPr id="5" name="Retângulo 4"/>
          <p:cNvSpPr/>
          <p:nvPr/>
        </p:nvSpPr>
        <p:spPr>
          <a:xfrm>
            <a:off x="76584" y="3492297"/>
            <a:ext cx="8959912" cy="584775"/>
          </a:xfrm>
          <a:prstGeom prst="rect">
            <a:avLst/>
          </a:prstGeom>
        </p:spPr>
        <p:txBody>
          <a:bodyPr wrap="square">
            <a:spAutoFit/>
          </a:bodyPr>
          <a:lstStyle/>
          <a:p>
            <a:pPr algn="just">
              <a:spcBef>
                <a:spcPts val="0"/>
              </a:spcBef>
            </a:pPr>
            <a:r>
              <a:rPr lang="pt-BR" sz="1600" b="1" dirty="0">
                <a:solidFill>
                  <a:srgbClr val="C00000"/>
                </a:solidFill>
                <a:latin typeface="Arial" pitchFamily="34" charset="0"/>
                <a:cs typeface="Arial" pitchFamily="34" charset="0"/>
              </a:rPr>
              <a:t>3. MEC </a:t>
            </a:r>
            <a:r>
              <a:rPr lang="pt-BR" sz="1600" b="1" dirty="0">
                <a:latin typeface="Arial" pitchFamily="34" charset="0"/>
                <a:cs typeface="Arial" pitchFamily="34" charset="0"/>
              </a:rPr>
              <a:t>- Contemplar a </a:t>
            </a:r>
            <a:r>
              <a:rPr lang="pt-BR" sz="1600" b="1" dirty="0">
                <a:solidFill>
                  <a:srgbClr val="0000FF"/>
                </a:solidFill>
                <a:latin typeface="Arial" pitchFamily="34" charset="0"/>
                <a:cs typeface="Arial" pitchFamily="34" charset="0"/>
              </a:rPr>
              <a:t>educação ambiental </a:t>
            </a:r>
            <a:r>
              <a:rPr lang="pt-BR" sz="1600" b="1" dirty="0">
                <a:latin typeface="Arial" pitchFamily="34" charset="0"/>
                <a:cs typeface="Arial" pitchFamily="34" charset="0"/>
              </a:rPr>
              <a:t>exigida pela Lei nº 9.795, de 27 de abril de 1999 e pelo Decreto Nº 4.281 de 25 de junho de 2002;</a:t>
            </a:r>
          </a:p>
        </p:txBody>
      </p:sp>
      <p:sp>
        <p:nvSpPr>
          <p:cNvPr id="6" name="Retângulo 5"/>
          <p:cNvSpPr/>
          <p:nvPr/>
        </p:nvSpPr>
        <p:spPr>
          <a:xfrm>
            <a:off x="71422" y="4293096"/>
            <a:ext cx="9001156" cy="830997"/>
          </a:xfrm>
          <a:prstGeom prst="rect">
            <a:avLst/>
          </a:prstGeom>
        </p:spPr>
        <p:txBody>
          <a:bodyPr wrap="square">
            <a:spAutoFit/>
          </a:bodyPr>
          <a:lstStyle/>
          <a:p>
            <a:pPr lvl="0" algn="just">
              <a:spcBef>
                <a:spcPts val="0"/>
              </a:spcBef>
            </a:pPr>
            <a:r>
              <a:rPr lang="pt-BR" sz="1600" b="1" dirty="0">
                <a:solidFill>
                  <a:srgbClr val="C00000"/>
                </a:solidFill>
                <a:latin typeface="Arial" pitchFamily="34" charset="0"/>
                <a:cs typeface="Arial" pitchFamily="34" charset="0"/>
              </a:rPr>
              <a:t>4. MEC </a:t>
            </a:r>
            <a:r>
              <a:rPr lang="pt-BR" sz="1600" b="1" dirty="0">
                <a:latin typeface="Arial" pitchFamily="34" charset="0"/>
                <a:cs typeface="Arial" pitchFamily="34" charset="0"/>
              </a:rPr>
              <a:t>- Contemplar a </a:t>
            </a:r>
            <a:r>
              <a:rPr lang="pt-BR" sz="1600" b="1" dirty="0">
                <a:solidFill>
                  <a:srgbClr val="0000FF"/>
                </a:solidFill>
                <a:latin typeface="Arial" pitchFamily="34" charset="0"/>
                <a:cs typeface="Arial" pitchFamily="34" charset="0"/>
              </a:rPr>
              <a:t>educação das relações étnico-raciais </a:t>
            </a:r>
            <a:r>
              <a:rPr lang="pt-BR" sz="1600" b="1" dirty="0">
                <a:latin typeface="Arial" pitchFamily="34" charset="0"/>
                <a:cs typeface="Arial" pitchFamily="34" charset="0"/>
              </a:rPr>
              <a:t>e o </a:t>
            </a:r>
            <a:r>
              <a:rPr lang="pt-BR" sz="1600" b="1" dirty="0">
                <a:solidFill>
                  <a:srgbClr val="0000FF"/>
                </a:solidFill>
                <a:latin typeface="Arial" pitchFamily="34" charset="0"/>
                <a:cs typeface="Arial" pitchFamily="34" charset="0"/>
              </a:rPr>
              <a:t>ensino de história e cultura afro-brasileira e africana e indígena </a:t>
            </a:r>
            <a:r>
              <a:rPr lang="pt-BR" sz="1600" b="1" dirty="0">
                <a:latin typeface="Arial" pitchFamily="34" charset="0"/>
                <a:cs typeface="Arial" pitchFamily="34" charset="0"/>
              </a:rPr>
              <a:t>cuja necessidade é estabelecida na Lei n° 11.645 de 10/03/2008 e pela Resolução CNE/CP N° 01 de 17 de junho de 2004;</a:t>
            </a:r>
          </a:p>
        </p:txBody>
      </p:sp>
    </p:spTree>
    <p:extLst>
      <p:ext uri="{BB962C8B-B14F-4D97-AF65-F5344CB8AC3E}">
        <p14:creationId xmlns:p14="http://schemas.microsoft.com/office/powerpoint/2010/main" val="3486198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graphicFrame>
        <p:nvGraphicFramePr>
          <p:cNvPr id="10" name="Tabela 9"/>
          <p:cNvGraphicFramePr>
            <a:graphicFrameLocks noGrp="1"/>
          </p:cNvGraphicFramePr>
          <p:nvPr>
            <p:extLst>
              <p:ext uri="{D42A27DB-BD31-4B8C-83A1-F6EECF244321}">
                <p14:modId xmlns:p14="http://schemas.microsoft.com/office/powerpoint/2010/main" val="1309572488"/>
              </p:ext>
            </p:extLst>
          </p:nvPr>
        </p:nvGraphicFramePr>
        <p:xfrm>
          <a:off x="142844" y="1203988"/>
          <a:ext cx="8905884" cy="3010830"/>
        </p:xfrm>
        <a:graphic>
          <a:graphicData uri="http://schemas.openxmlformats.org/drawingml/2006/table">
            <a:tbl>
              <a:tblPr/>
              <a:tblGrid>
                <a:gridCol w="4071966">
                  <a:extLst>
                    <a:ext uri="{9D8B030D-6E8A-4147-A177-3AD203B41FA5}">
                      <a16:colId xmlns:a16="http://schemas.microsoft.com/office/drawing/2014/main" xmlns="" val="20000"/>
                    </a:ext>
                  </a:extLst>
                </a:gridCol>
                <a:gridCol w="1285884">
                  <a:extLst>
                    <a:ext uri="{9D8B030D-6E8A-4147-A177-3AD203B41FA5}">
                      <a16:colId xmlns:a16="http://schemas.microsoft.com/office/drawing/2014/main" xmlns="" val="20001"/>
                    </a:ext>
                  </a:extLst>
                </a:gridCol>
                <a:gridCol w="1277366">
                  <a:extLst>
                    <a:ext uri="{9D8B030D-6E8A-4147-A177-3AD203B41FA5}">
                      <a16:colId xmlns:a16="http://schemas.microsoft.com/office/drawing/2014/main" xmlns="" val="20002"/>
                    </a:ext>
                  </a:extLst>
                </a:gridCol>
                <a:gridCol w="1080088">
                  <a:extLst>
                    <a:ext uri="{9D8B030D-6E8A-4147-A177-3AD203B41FA5}">
                      <a16:colId xmlns:a16="http://schemas.microsoft.com/office/drawing/2014/main" xmlns="" val="20003"/>
                    </a:ext>
                  </a:extLst>
                </a:gridCol>
                <a:gridCol w="1190580">
                  <a:extLst>
                    <a:ext uri="{9D8B030D-6E8A-4147-A177-3AD203B41FA5}">
                      <a16:colId xmlns:a16="http://schemas.microsoft.com/office/drawing/2014/main" xmlns="" val="20004"/>
                    </a:ext>
                  </a:extLst>
                </a:gridCol>
              </a:tblGrid>
              <a:tr h="301083">
                <a:tc gridSpan="3">
                  <a:txBody>
                    <a:bodyPr/>
                    <a:lstStyle/>
                    <a:p>
                      <a:pPr algn="ctr">
                        <a:lnSpc>
                          <a:spcPct val="115000"/>
                        </a:lnSpc>
                        <a:spcAft>
                          <a:spcPts val="0"/>
                        </a:spcAft>
                      </a:pPr>
                      <a:r>
                        <a:rPr lang="pt-BR" sz="1400" b="1" dirty="0">
                          <a:solidFill>
                            <a:srgbClr val="000080"/>
                          </a:solidFill>
                          <a:latin typeface="Arial" pitchFamily="34" charset="0"/>
                          <a:ea typeface="Times New Roman"/>
                          <a:cs typeface="Arial" pitchFamily="34" charset="0"/>
                        </a:rPr>
                        <a:t>Para fazer jus ao grau e diploma, o aluno deverá cumprir no mínimo</a:t>
                      </a:r>
                      <a:endParaRPr lang="pt-BR" sz="14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F4D090"/>
                    </a:solidFill>
                  </a:tcPr>
                </a:tc>
                <a:tc hMerge="1">
                  <a:txBody>
                    <a:bodyPr/>
                    <a:lstStyle/>
                    <a:p>
                      <a:endParaRPr lang="pt-BR"/>
                    </a:p>
                  </a:txBody>
                  <a:tcPr/>
                </a:tc>
                <a:tc hMerge="1">
                  <a:txBody>
                    <a:bodyPr/>
                    <a:lstStyle/>
                    <a:p>
                      <a:endParaRPr lang="pt-BR"/>
                    </a:p>
                  </a:txBody>
                  <a:tcPr/>
                </a:tc>
                <a:tc gridSpan="2">
                  <a:txBody>
                    <a:bodyPr/>
                    <a:lstStyle/>
                    <a:p>
                      <a:pPr algn="ctr">
                        <a:lnSpc>
                          <a:spcPct val="115000"/>
                        </a:lnSpc>
                        <a:spcAft>
                          <a:spcPts val="0"/>
                        </a:spcAft>
                      </a:pPr>
                      <a:endParaRPr lang="pt-BR" sz="14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F4D090"/>
                    </a:solidFill>
                  </a:tcPr>
                </a:tc>
                <a:tc hMerge="1">
                  <a:txBody>
                    <a:bodyPr/>
                    <a:lstStyle/>
                    <a:p>
                      <a:endParaRPr lang="pt-BR"/>
                    </a:p>
                  </a:txBody>
                  <a:tcPr/>
                </a:tc>
                <a:extLst>
                  <a:ext uri="{0D108BD9-81ED-4DB2-BD59-A6C34878D82A}">
                    <a16:rowId xmlns:a16="http://schemas.microsoft.com/office/drawing/2014/main" xmlns="" val="10000"/>
                  </a:ext>
                </a:extLst>
              </a:tr>
              <a:tr h="301083">
                <a:tc>
                  <a:txBody>
                    <a:bodyPr/>
                    <a:lstStyle/>
                    <a:p>
                      <a:pPr>
                        <a:lnSpc>
                          <a:spcPct val="115000"/>
                        </a:lnSpc>
                        <a:spcAft>
                          <a:spcPts val="0"/>
                        </a:spcAft>
                      </a:pPr>
                      <a:r>
                        <a:rPr lang="pt-BR" sz="1400" b="1" dirty="0">
                          <a:solidFill>
                            <a:schemeClr val="tx1"/>
                          </a:solidFill>
                          <a:latin typeface="Arial" pitchFamily="34" charset="0"/>
                          <a:ea typeface="Times New Roman"/>
                          <a:cs typeface="Arial" pitchFamily="34" charset="0"/>
                        </a:rPr>
                        <a:t>Item do currículo</a:t>
                      </a: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gridSpan="2">
                  <a:txBody>
                    <a:bodyPr/>
                    <a:lstStyle/>
                    <a:p>
                      <a:pPr algn="ctr">
                        <a:lnSpc>
                          <a:spcPct val="115000"/>
                        </a:lnSpc>
                        <a:spcAft>
                          <a:spcPts val="0"/>
                        </a:spcAft>
                      </a:pPr>
                      <a:r>
                        <a:rPr lang="pt-BR" sz="1400" b="1" dirty="0">
                          <a:solidFill>
                            <a:schemeClr val="tx1"/>
                          </a:solidFill>
                          <a:latin typeface="Arial" pitchFamily="34" charset="0"/>
                          <a:ea typeface="Times New Roman"/>
                          <a:cs typeface="Arial" pitchFamily="34" charset="0"/>
                        </a:rPr>
                        <a:t>Créditos</a:t>
                      </a:r>
                      <a:endParaRPr lang="pt-BR" sz="14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hMerge="1">
                  <a:txBody>
                    <a:bodyPr/>
                    <a:lstStyle/>
                    <a:p>
                      <a:pPr algn="ctr">
                        <a:lnSpc>
                          <a:spcPct val="115000"/>
                        </a:lnSpc>
                        <a:spcAft>
                          <a:spcPts val="0"/>
                        </a:spcAft>
                      </a:pPr>
                      <a:endParaRPr lang="pt-BR" sz="14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gridSpan="2">
                  <a:txBody>
                    <a:bodyPr/>
                    <a:lstStyle/>
                    <a:p>
                      <a:pPr algn="ctr">
                        <a:lnSpc>
                          <a:spcPct val="115000"/>
                        </a:lnSpc>
                        <a:spcAft>
                          <a:spcPts val="0"/>
                        </a:spcAft>
                      </a:pPr>
                      <a:r>
                        <a:rPr lang="pt-BR" sz="1400" b="1" dirty="0">
                          <a:solidFill>
                            <a:schemeClr val="tx1"/>
                          </a:solidFill>
                          <a:latin typeface="Arial" pitchFamily="34" charset="0"/>
                          <a:ea typeface="Times New Roman"/>
                          <a:cs typeface="Arial" pitchFamily="34" charset="0"/>
                        </a:rPr>
                        <a:t>Mínimo de Horas</a:t>
                      </a:r>
                      <a:endParaRPr lang="pt-BR" sz="14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hMerge="1">
                  <a:txBody>
                    <a:bodyPr/>
                    <a:lstStyle/>
                    <a:p>
                      <a:endParaRPr lang="pt-BR"/>
                    </a:p>
                  </a:txBody>
                  <a:tcPr/>
                </a:tc>
                <a:extLst>
                  <a:ext uri="{0D108BD9-81ED-4DB2-BD59-A6C34878D82A}">
                    <a16:rowId xmlns:a16="http://schemas.microsoft.com/office/drawing/2014/main" xmlns="" val="10001"/>
                  </a:ext>
                </a:extLst>
              </a:tr>
              <a:tr h="301083">
                <a:tc>
                  <a:txBody>
                    <a:bodyPr/>
                    <a:lstStyle/>
                    <a:p>
                      <a:pPr>
                        <a:lnSpc>
                          <a:spcPct val="115000"/>
                        </a:lnSpc>
                        <a:spcAft>
                          <a:spcPts val="0"/>
                        </a:spcAft>
                      </a:pPr>
                      <a:endParaRPr lang="pt-BR" sz="14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ATUAL</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rgbClr val="3740F1"/>
                          </a:solidFill>
                          <a:latin typeface="Arial" pitchFamily="34" charset="0"/>
                          <a:ea typeface="Calibri"/>
                          <a:cs typeface="Arial" pitchFamily="34" charset="0"/>
                        </a:rPr>
                        <a:t>PROPOSTA</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ATUAL</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rgbClr val="3740F1"/>
                          </a:solidFill>
                          <a:latin typeface="Arial" pitchFamily="34" charset="0"/>
                          <a:ea typeface="Calibri"/>
                          <a:cs typeface="Arial" pitchFamily="34" charset="0"/>
                        </a:rPr>
                        <a:t>PROPOSTA</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02"/>
                  </a:ext>
                </a:extLst>
              </a:tr>
              <a:tr h="301083">
                <a:tc>
                  <a:txBody>
                    <a:bodyPr/>
                    <a:lstStyle/>
                    <a:p>
                      <a:pPr>
                        <a:lnSpc>
                          <a:spcPct val="115000"/>
                        </a:lnSpc>
                        <a:spcAft>
                          <a:spcPts val="0"/>
                        </a:spcAft>
                      </a:pPr>
                      <a:r>
                        <a:rPr lang="pt-BR" sz="1400" b="1" dirty="0">
                          <a:solidFill>
                            <a:srgbClr val="000080"/>
                          </a:solidFill>
                          <a:latin typeface="Arial" pitchFamily="34" charset="0"/>
                          <a:ea typeface="Times New Roman"/>
                          <a:cs typeface="Arial" pitchFamily="34" charset="0"/>
                        </a:rPr>
                        <a:t>Disciplinas Obrigatórias </a:t>
                      </a:r>
                      <a:r>
                        <a:rPr lang="pt-BR" sz="1400" b="1" baseline="30000" dirty="0">
                          <a:solidFill>
                            <a:srgbClr val="000080"/>
                          </a:solidFill>
                          <a:latin typeface="Arial" pitchFamily="34" charset="0"/>
                          <a:ea typeface="Times New Roman"/>
                          <a:cs typeface="Arial" pitchFamily="34" charset="0"/>
                        </a:rPr>
                        <a:t>1 </a:t>
                      </a:r>
                      <a:endParaRPr lang="pt-BR" sz="1400" b="1" baseline="300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156</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rgbClr val="3740F1"/>
                          </a:solidFill>
                          <a:latin typeface="Arial" pitchFamily="34" charset="0"/>
                          <a:ea typeface="Times New Roman"/>
                          <a:cs typeface="Arial" pitchFamily="34" charset="0"/>
                        </a:rPr>
                        <a:t>158</a:t>
                      </a:r>
                      <a:endParaRPr lang="pt-BR" sz="1600" b="1" dirty="0">
                        <a:solidFill>
                          <a:srgbClr val="3740F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chemeClr val="tx1"/>
                          </a:solidFill>
                          <a:latin typeface="Arial" pitchFamily="34" charset="0"/>
                          <a:ea typeface="Times New Roman"/>
                          <a:cs typeface="Arial" pitchFamily="34" charset="0"/>
                        </a:rPr>
                        <a:t>2910</a:t>
                      </a:r>
                      <a:endParaRPr lang="pt-BR" sz="1600" b="1" strike="noStrike"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rgbClr val="3740F1"/>
                          </a:solidFill>
                          <a:latin typeface="Arial" pitchFamily="34" charset="0"/>
                          <a:ea typeface="Times New Roman"/>
                          <a:cs typeface="Arial" pitchFamily="34" charset="0"/>
                        </a:rPr>
                        <a:t>2685</a:t>
                      </a:r>
                      <a:endParaRPr lang="pt-BR" sz="1600" b="1" strike="noStrike" dirty="0">
                        <a:solidFill>
                          <a:srgbClr val="3740F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3"/>
                  </a:ext>
                </a:extLst>
              </a:tr>
              <a:tr h="301083">
                <a:tc>
                  <a:txBody>
                    <a:bodyPr/>
                    <a:lstStyle/>
                    <a:p>
                      <a:pPr>
                        <a:lnSpc>
                          <a:spcPct val="115000"/>
                        </a:lnSpc>
                        <a:spcAft>
                          <a:spcPts val="0"/>
                        </a:spcAft>
                      </a:pPr>
                      <a:r>
                        <a:rPr lang="pt-BR" sz="1400" b="1" dirty="0">
                          <a:solidFill>
                            <a:srgbClr val="000080"/>
                          </a:solidFill>
                          <a:latin typeface="Arial" pitchFamily="34" charset="0"/>
                          <a:ea typeface="Times New Roman"/>
                          <a:cs typeface="Arial" pitchFamily="34" charset="0"/>
                        </a:rPr>
                        <a:t>Requisitos Curriculares Suplementares </a:t>
                      </a:r>
                      <a:r>
                        <a:rPr lang="pt-BR" sz="1400" b="1" baseline="30000" dirty="0">
                          <a:solidFill>
                            <a:srgbClr val="000080"/>
                          </a:solidFill>
                          <a:latin typeface="Arial" pitchFamily="34" charset="0"/>
                          <a:ea typeface="Times New Roman"/>
                          <a:cs typeface="Arial" pitchFamily="34" charset="0"/>
                        </a:rPr>
                        <a:t>2</a:t>
                      </a:r>
                      <a:endParaRPr lang="pt-BR" sz="1400" b="1" baseline="300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5</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5</a:t>
                      </a: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195</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r>
                        <a:rPr lang="pt-BR" sz="1600" b="1" dirty="0">
                          <a:solidFill>
                            <a:schemeClr val="tx1"/>
                          </a:solidFill>
                          <a:latin typeface="Arial" pitchFamily="34" charset="0"/>
                          <a:cs typeface="Arial" pitchFamily="34" charset="0"/>
                        </a:rPr>
                        <a:t>195</a:t>
                      </a:r>
                    </a:p>
                  </a:txBody>
                  <a:tcPr marL="5005" marR="5005" marT="5005" marB="5005" anchor="ctr">
                    <a:lnL>
                      <a:noFill/>
                    </a:lnL>
                    <a:lnR>
                      <a:noFill/>
                    </a:lnR>
                    <a:lnT>
                      <a:noFill/>
                    </a:lnT>
                    <a:lnB>
                      <a:noFill/>
                    </a:lnB>
                    <a:solidFill>
                      <a:srgbClr val="E3EDF4"/>
                    </a:solidFill>
                  </a:tcPr>
                </a:tc>
                <a:extLst>
                  <a:ext uri="{0D108BD9-81ED-4DB2-BD59-A6C34878D82A}">
                    <a16:rowId xmlns:a16="http://schemas.microsoft.com/office/drawing/2014/main" xmlns="" val="10004"/>
                  </a:ext>
                </a:extLst>
              </a:tr>
              <a:tr h="301083">
                <a:tc>
                  <a:txBody>
                    <a:bodyPr/>
                    <a:lstStyle/>
                    <a:p>
                      <a:pPr>
                        <a:lnSpc>
                          <a:spcPct val="115000"/>
                        </a:lnSpc>
                        <a:spcAft>
                          <a:spcPts val="0"/>
                        </a:spcAft>
                      </a:pPr>
                      <a:r>
                        <a:rPr lang="pt-BR" sz="1400" b="1" dirty="0">
                          <a:solidFill>
                            <a:srgbClr val="000080"/>
                          </a:solidFill>
                          <a:latin typeface="Arial" pitchFamily="34" charset="0"/>
                          <a:ea typeface="Times New Roman"/>
                          <a:cs typeface="Arial" pitchFamily="34" charset="0"/>
                        </a:rPr>
                        <a:t>Disc. Compl. Escolha Restrita </a:t>
                      </a:r>
                      <a:r>
                        <a:rPr lang="pt-BR" sz="1400" b="1" baseline="30000" dirty="0">
                          <a:solidFill>
                            <a:srgbClr val="000080"/>
                          </a:solidFill>
                          <a:latin typeface="Arial" pitchFamily="34" charset="0"/>
                          <a:ea typeface="Times New Roman"/>
                          <a:cs typeface="Arial" pitchFamily="34" charset="0"/>
                        </a:rPr>
                        <a:t>3</a:t>
                      </a:r>
                      <a:endParaRPr lang="pt-BR" sz="1400" b="1" baseline="300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4</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4</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chemeClr val="tx1"/>
                          </a:solidFill>
                          <a:latin typeface="Arial" pitchFamily="34" charset="0"/>
                          <a:ea typeface="Times New Roman"/>
                          <a:cs typeface="Arial" pitchFamily="34" charset="0"/>
                        </a:rPr>
                        <a:t>180</a:t>
                      </a:r>
                      <a:endParaRPr lang="pt-BR" sz="1600" b="1" strike="noStrike"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r>
                        <a:rPr lang="pt-BR" sz="1600" b="1" dirty="0">
                          <a:solidFill>
                            <a:schemeClr val="tx1"/>
                          </a:solidFill>
                          <a:latin typeface="Arial" pitchFamily="34" charset="0"/>
                          <a:cs typeface="Arial" pitchFamily="34" charset="0"/>
                        </a:rPr>
                        <a:t>180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5"/>
                  </a:ext>
                </a:extLst>
              </a:tr>
              <a:tr h="301083">
                <a:tc>
                  <a:txBody>
                    <a:bodyPr/>
                    <a:lstStyle/>
                    <a:p>
                      <a:pPr>
                        <a:lnSpc>
                          <a:spcPct val="115000"/>
                        </a:lnSpc>
                        <a:spcAft>
                          <a:spcPts val="0"/>
                        </a:spcAft>
                      </a:pPr>
                      <a:r>
                        <a:rPr lang="pt-BR" sz="1400" b="1" dirty="0">
                          <a:solidFill>
                            <a:srgbClr val="000080"/>
                          </a:solidFill>
                          <a:latin typeface="Arial" pitchFamily="34" charset="0"/>
                          <a:ea typeface="Times New Roman"/>
                          <a:cs typeface="Arial" pitchFamily="34" charset="0"/>
                        </a:rPr>
                        <a:t>Disc. Compl. Escolha Condicionada </a:t>
                      </a:r>
                      <a:r>
                        <a:rPr lang="pt-BR" sz="1400" b="1" baseline="30000" dirty="0">
                          <a:solidFill>
                            <a:srgbClr val="000080"/>
                          </a:solidFill>
                          <a:latin typeface="Arial" pitchFamily="34" charset="0"/>
                          <a:ea typeface="Times New Roman"/>
                          <a:cs typeface="Arial" pitchFamily="34" charset="0"/>
                        </a:rPr>
                        <a:t>4</a:t>
                      </a:r>
                      <a:endParaRPr lang="pt-BR" sz="1400" b="1" baseline="300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 22</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r>
                        <a:rPr lang="pt-BR" sz="1600" b="1" dirty="0">
                          <a:solidFill>
                            <a:srgbClr val="3740F1"/>
                          </a:solidFill>
                          <a:latin typeface="Arial" pitchFamily="34" charset="0"/>
                          <a:ea typeface="Calibri"/>
                          <a:cs typeface="Arial" pitchFamily="34" charset="0"/>
                        </a:rPr>
                        <a:t>10</a:t>
                      </a:r>
                    </a:p>
                  </a:txBody>
                  <a:tcPr marL="5005" marR="5005" marT="5005" marB="5005" anchor="ctr">
                    <a:lnL>
                      <a:noFill/>
                    </a:lnL>
                    <a:lnR>
                      <a:noFill/>
                    </a:lnR>
                    <a:lnT>
                      <a:noFill/>
                    </a:lnT>
                    <a:lnB>
                      <a:noFill/>
                    </a:lnB>
                    <a:solidFill>
                      <a:srgbClr val="E3EDF4"/>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t-BR" sz="1600" b="1" dirty="0">
                          <a:solidFill>
                            <a:schemeClr val="tx1"/>
                          </a:solidFill>
                          <a:latin typeface="Arial" pitchFamily="34" charset="0"/>
                          <a:ea typeface="Times New Roman"/>
                          <a:cs typeface="Arial" pitchFamily="34" charset="0"/>
                        </a:rPr>
                        <a:t>330</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r>
                        <a:rPr lang="pt-BR" sz="1600" b="1" dirty="0">
                          <a:solidFill>
                            <a:srgbClr val="3740F1"/>
                          </a:solidFill>
                          <a:latin typeface="Arial" pitchFamily="34" charset="0"/>
                          <a:ea typeface="Times New Roman"/>
                          <a:cs typeface="Arial" pitchFamily="34" charset="0"/>
                        </a:rPr>
                        <a:t>150</a:t>
                      </a:r>
                      <a:endParaRPr lang="pt-BR" sz="1600" b="1" dirty="0">
                        <a:solidFill>
                          <a:srgbClr val="3740F1"/>
                        </a:solidFill>
                      </a:endParaRPr>
                    </a:p>
                  </a:txBody>
                  <a:tcPr marL="5005" marR="5005" marT="5005" marB="5005" anchor="ctr">
                    <a:lnL>
                      <a:noFill/>
                    </a:lnL>
                    <a:lnR>
                      <a:noFill/>
                    </a:lnR>
                    <a:lnT>
                      <a:noFill/>
                    </a:lnT>
                    <a:lnB>
                      <a:noFill/>
                    </a:lnB>
                    <a:solidFill>
                      <a:srgbClr val="E3EDF4"/>
                    </a:solidFill>
                  </a:tcPr>
                </a:tc>
                <a:extLst>
                  <a:ext uri="{0D108BD9-81ED-4DB2-BD59-A6C34878D82A}">
                    <a16:rowId xmlns:a16="http://schemas.microsoft.com/office/drawing/2014/main" xmlns="" val="10006"/>
                  </a:ext>
                </a:extLst>
              </a:tr>
              <a:tr h="301083">
                <a:tc>
                  <a:txBody>
                    <a:bodyPr/>
                    <a:lstStyle/>
                    <a:p>
                      <a:pPr>
                        <a:lnSpc>
                          <a:spcPct val="115000"/>
                        </a:lnSpc>
                        <a:spcAft>
                          <a:spcPts val="0"/>
                        </a:spcAft>
                      </a:pPr>
                      <a:r>
                        <a:rPr lang="pt-BR" sz="1400" b="1" dirty="0">
                          <a:solidFill>
                            <a:srgbClr val="000080"/>
                          </a:solidFill>
                          <a:latin typeface="Arial" pitchFamily="34" charset="0"/>
                          <a:ea typeface="Times New Roman"/>
                          <a:cs typeface="Arial" pitchFamily="34" charset="0"/>
                        </a:rPr>
                        <a:t>Disc. Compl. Livre Escolha</a:t>
                      </a:r>
                      <a:endParaRPr lang="pt-BR" sz="1400" b="1" baseline="300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2</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latin typeface="Arial" pitchFamily="34" charset="0"/>
                          <a:ea typeface="Calibri"/>
                          <a:cs typeface="Arial" pitchFamily="34" charset="0"/>
                        </a:rPr>
                        <a:t>2</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30</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r>
                        <a:rPr lang="pt-BR" sz="1600" b="1" dirty="0">
                          <a:latin typeface="Arial" pitchFamily="34" charset="0"/>
                          <a:cs typeface="Arial" pitchFamily="34" charset="0"/>
                        </a:rPr>
                        <a:t>30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7"/>
                  </a:ext>
                </a:extLst>
              </a:tr>
              <a:tr h="301083">
                <a:tc>
                  <a:txBody>
                    <a:bodyPr/>
                    <a:lstStyle/>
                    <a:p>
                      <a:pPr>
                        <a:lnSpc>
                          <a:spcPct val="115000"/>
                        </a:lnSpc>
                        <a:spcAft>
                          <a:spcPts val="0"/>
                        </a:spcAft>
                      </a:pPr>
                      <a:r>
                        <a:rPr lang="pt-BR" sz="1400" b="1" dirty="0">
                          <a:solidFill>
                            <a:srgbClr val="3740F1"/>
                          </a:solidFill>
                          <a:latin typeface="Arial" pitchFamily="34" charset="0"/>
                          <a:ea typeface="Calibri"/>
                          <a:cs typeface="Arial" pitchFamily="34" charset="0"/>
                        </a:rPr>
                        <a:t>Atividades de extensão</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a:t>
                      </a:r>
                    </a:p>
                  </a:txBody>
                  <a:tcPr marL="5005" marR="5005" marT="5005" marB="5005" anchor="ctr">
                    <a:lnL>
                      <a:noFill/>
                    </a:lnL>
                    <a:lnR>
                      <a:noFill/>
                    </a:lnR>
                    <a:lnT>
                      <a:noFill/>
                    </a:lnT>
                    <a:lnB>
                      <a:noFill/>
                    </a:lnB>
                    <a:solidFill>
                      <a:srgbClr val="C1E0F4"/>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pt-BR" sz="1600" b="1" dirty="0">
                          <a:solidFill>
                            <a:srgbClr val="3740F1"/>
                          </a:solidFill>
                          <a:latin typeface="Arial" pitchFamily="34" charset="0"/>
                          <a:ea typeface="Calibri"/>
                          <a:cs typeface="Arial" pitchFamily="34" charset="0"/>
                        </a:rPr>
                        <a:t>-</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chemeClr val="tx1"/>
                          </a:solidFill>
                          <a:latin typeface="Arial" pitchFamily="34" charset="0"/>
                          <a:ea typeface="Calibri"/>
                          <a:cs typeface="Arial" pitchFamily="34" charset="0"/>
                        </a:rPr>
                        <a:t>-</a:t>
                      </a:r>
                    </a:p>
                  </a:txBody>
                  <a:tcPr marL="5005" marR="5005" marT="5005" marB="5005" anchor="ctr">
                    <a:lnL>
                      <a:noFill/>
                    </a:lnL>
                    <a:lnR>
                      <a:noFill/>
                    </a:lnR>
                    <a:lnT>
                      <a:noFill/>
                    </a:lnT>
                    <a:lnB>
                      <a:noFill/>
                    </a:lnB>
                    <a:solidFill>
                      <a:srgbClr val="C1E0F4"/>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600" b="1" strike="noStrike" dirty="0">
                          <a:solidFill>
                            <a:srgbClr val="3740F1"/>
                          </a:solidFill>
                          <a:latin typeface="Arial" pitchFamily="34" charset="0"/>
                          <a:ea typeface="Calibri"/>
                          <a:cs typeface="Arial" pitchFamily="34" charset="0"/>
                        </a:rPr>
                        <a:t>360</a:t>
                      </a:r>
                      <a:endParaRPr lang="pt-BR" sz="1600" b="1" dirty="0">
                        <a:solidFill>
                          <a:srgbClr val="3740F1"/>
                        </a:solidFill>
                      </a:endParaRP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8"/>
                  </a:ext>
                </a:extLst>
              </a:tr>
              <a:tr h="301083">
                <a:tc>
                  <a:txBody>
                    <a:bodyPr/>
                    <a:lstStyle/>
                    <a:p>
                      <a:pPr>
                        <a:lnSpc>
                          <a:spcPct val="115000"/>
                        </a:lnSpc>
                        <a:spcAft>
                          <a:spcPts val="0"/>
                        </a:spcAft>
                      </a:pPr>
                      <a:r>
                        <a:rPr lang="pt-BR" sz="1400" b="1" dirty="0">
                          <a:solidFill>
                            <a:srgbClr val="000080"/>
                          </a:solidFill>
                          <a:latin typeface="Arial" pitchFamily="34" charset="0"/>
                          <a:ea typeface="Times New Roman"/>
                          <a:cs typeface="Arial" pitchFamily="34" charset="0"/>
                        </a:rPr>
                        <a:t> Total</a:t>
                      </a:r>
                      <a:endParaRPr lang="pt-BR" sz="14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189</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600" b="1" dirty="0">
                          <a:solidFill>
                            <a:srgbClr val="3740F1"/>
                          </a:solidFill>
                          <a:latin typeface="Arial" pitchFamily="34" charset="0"/>
                          <a:ea typeface="Times New Roman"/>
                          <a:cs typeface="Arial" pitchFamily="34" charset="0"/>
                        </a:rPr>
                        <a:t>179</a:t>
                      </a:r>
                      <a:endParaRPr lang="pt-BR" sz="1600" b="1" dirty="0">
                        <a:solidFill>
                          <a:srgbClr val="3740F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600" b="1" dirty="0">
                          <a:solidFill>
                            <a:schemeClr val="tx1"/>
                          </a:solidFill>
                          <a:latin typeface="Arial" pitchFamily="34" charset="0"/>
                          <a:ea typeface="Times New Roman"/>
                          <a:cs typeface="Arial" pitchFamily="34" charset="0"/>
                        </a:rPr>
                        <a:t>3660</a:t>
                      </a: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r>
                        <a:rPr lang="pt-BR" sz="1600" b="1" dirty="0">
                          <a:solidFill>
                            <a:srgbClr val="3740F1"/>
                          </a:solidFill>
                          <a:latin typeface="Arial" pitchFamily="34" charset="0"/>
                          <a:cs typeface="Arial" pitchFamily="34" charset="0"/>
                        </a:rPr>
                        <a:t>3600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09"/>
                  </a:ext>
                </a:extLst>
              </a:tr>
            </a:tbl>
          </a:graphicData>
        </a:graphic>
      </p:graphicFrame>
      <p:sp>
        <p:nvSpPr>
          <p:cNvPr id="11" name="CaixaDeTexto 10"/>
          <p:cNvSpPr txBox="1"/>
          <p:nvPr/>
        </p:nvSpPr>
        <p:spPr>
          <a:xfrm>
            <a:off x="248482" y="580618"/>
            <a:ext cx="8643998" cy="400110"/>
          </a:xfrm>
          <a:prstGeom prst="rect">
            <a:avLst/>
          </a:prstGeom>
          <a:noFill/>
        </p:spPr>
        <p:txBody>
          <a:bodyPr wrap="square" rtlCol="0">
            <a:spAutoFit/>
          </a:bodyPr>
          <a:lstStyle/>
          <a:p>
            <a:pPr algn="ctr"/>
            <a:r>
              <a:rPr lang="pt-BR" sz="2000" b="1" dirty="0">
                <a:solidFill>
                  <a:srgbClr val="C00000"/>
                </a:solidFill>
                <a:latin typeface="Arial" pitchFamily="34" charset="0"/>
                <a:cs typeface="Arial" pitchFamily="34" charset="0"/>
              </a:rPr>
              <a:t>curso de QUIMICA-Atribuições Tecnológicas do IQ-UFRJ</a:t>
            </a:r>
          </a:p>
        </p:txBody>
      </p:sp>
      <p:graphicFrame>
        <p:nvGraphicFramePr>
          <p:cNvPr id="12" name="Tabela 11"/>
          <p:cNvGraphicFramePr>
            <a:graphicFrameLocks noGrp="1"/>
          </p:cNvGraphicFramePr>
          <p:nvPr>
            <p:extLst>
              <p:ext uri="{D42A27DB-BD31-4B8C-83A1-F6EECF244321}">
                <p14:modId xmlns:p14="http://schemas.microsoft.com/office/powerpoint/2010/main" val="1378316523"/>
              </p:ext>
            </p:extLst>
          </p:nvPr>
        </p:nvGraphicFramePr>
        <p:xfrm>
          <a:off x="142844" y="4667817"/>
          <a:ext cx="8858280" cy="1516215"/>
        </p:xfrm>
        <a:graphic>
          <a:graphicData uri="http://schemas.openxmlformats.org/drawingml/2006/table">
            <a:tbl>
              <a:tblPr/>
              <a:tblGrid>
                <a:gridCol w="8858280">
                  <a:extLst>
                    <a:ext uri="{9D8B030D-6E8A-4147-A177-3AD203B41FA5}">
                      <a16:colId xmlns:a16="http://schemas.microsoft.com/office/drawing/2014/main" xmlns="" val="20000"/>
                    </a:ext>
                  </a:extLst>
                </a:gridCol>
              </a:tblGrid>
              <a:tr h="301083">
                <a:tc>
                  <a:txBody>
                    <a:bodyPr/>
                    <a:lstStyle/>
                    <a:p>
                      <a:pPr marL="342900" indent="-342900">
                        <a:lnSpc>
                          <a:spcPct val="115000"/>
                        </a:lnSpc>
                        <a:spcAft>
                          <a:spcPts val="0"/>
                        </a:spcAft>
                        <a:buNone/>
                      </a:pPr>
                      <a:r>
                        <a:rPr lang="pt-BR" sz="1400" b="1" baseline="30000" dirty="0">
                          <a:solidFill>
                            <a:schemeClr val="tx1"/>
                          </a:solidFill>
                          <a:latin typeface="Arial" pitchFamily="34" charset="0"/>
                          <a:ea typeface="Times New Roman"/>
                          <a:cs typeface="Arial" pitchFamily="34" charset="0"/>
                        </a:rPr>
                        <a:t>1</a:t>
                      </a:r>
                      <a:r>
                        <a:rPr lang="pt-BR" sz="1400" b="1" baseline="0" dirty="0">
                          <a:solidFill>
                            <a:schemeClr val="tx1"/>
                          </a:solidFill>
                          <a:latin typeface="Arial" pitchFamily="34" charset="0"/>
                          <a:ea typeface="Times New Roman"/>
                          <a:cs typeface="Arial" pitchFamily="34" charset="0"/>
                        </a:rPr>
                        <a:t>Grupo 1(CFQ), grupo 2(CFQ), grupo das Tecnológicas(CFQ) e  grupo das Obrigatórias Complementares;</a:t>
                      </a:r>
                    </a:p>
                    <a:p>
                      <a:pPr marL="342900" indent="-342900">
                        <a:lnSpc>
                          <a:spcPct val="115000"/>
                        </a:lnSpc>
                        <a:spcAft>
                          <a:spcPts val="0"/>
                        </a:spcAft>
                        <a:buNone/>
                      </a:pPr>
                      <a:endParaRPr lang="pt-BR" sz="1400" b="1" baseline="300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noFill/>
                  </a:tcPr>
                </a:tc>
                <a:extLst>
                  <a:ext uri="{0D108BD9-81ED-4DB2-BD59-A6C34878D82A}">
                    <a16:rowId xmlns:a16="http://schemas.microsoft.com/office/drawing/2014/main" xmlns="" val="10000"/>
                  </a:ext>
                </a:extLst>
              </a:tr>
              <a:tr h="301083">
                <a:tc>
                  <a:txBody>
                    <a:bodyPr/>
                    <a:lstStyle/>
                    <a:p>
                      <a:pPr>
                        <a:lnSpc>
                          <a:spcPct val="115000"/>
                        </a:lnSpc>
                        <a:spcAft>
                          <a:spcPts val="0"/>
                        </a:spcAft>
                      </a:pPr>
                      <a:r>
                        <a:rPr lang="pt-BR" sz="1400" b="1" baseline="30000" dirty="0">
                          <a:solidFill>
                            <a:schemeClr val="tx1"/>
                          </a:solidFill>
                          <a:latin typeface="Arial" pitchFamily="34" charset="0"/>
                          <a:ea typeface="Times New Roman"/>
                          <a:cs typeface="Arial" pitchFamily="34" charset="0"/>
                        </a:rPr>
                        <a:t>2</a:t>
                      </a:r>
                      <a:r>
                        <a:rPr lang="pt-BR" sz="1400" b="1" dirty="0">
                          <a:solidFill>
                            <a:schemeClr val="tx1"/>
                          </a:solidFill>
                          <a:latin typeface="Arial" pitchFamily="34" charset="0"/>
                          <a:ea typeface="Times New Roman"/>
                          <a:cs typeface="Arial" pitchFamily="34" charset="0"/>
                        </a:rPr>
                        <a:t> Seminários (1 crédito, 15h)</a:t>
                      </a:r>
                      <a:r>
                        <a:rPr lang="pt-BR" sz="1400" b="1" baseline="0" dirty="0">
                          <a:solidFill>
                            <a:schemeClr val="tx1"/>
                          </a:solidFill>
                          <a:latin typeface="Arial" pitchFamily="34" charset="0"/>
                          <a:ea typeface="Times New Roman"/>
                          <a:cs typeface="Arial" pitchFamily="34" charset="0"/>
                        </a:rPr>
                        <a:t>,  Projeto Final de Curso (4 créditos, 180h);</a:t>
                      </a:r>
                    </a:p>
                    <a:p>
                      <a:pPr>
                        <a:lnSpc>
                          <a:spcPct val="115000"/>
                        </a:lnSpc>
                        <a:spcAft>
                          <a:spcPts val="0"/>
                        </a:spcAft>
                      </a:pPr>
                      <a:endParaRPr lang="pt-BR" sz="1400" b="1" baseline="300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noFill/>
                  </a:tcPr>
                </a:tc>
                <a:extLst>
                  <a:ext uri="{0D108BD9-81ED-4DB2-BD59-A6C34878D82A}">
                    <a16:rowId xmlns:a16="http://schemas.microsoft.com/office/drawing/2014/main" xmlns="" val="10001"/>
                  </a:ext>
                </a:extLst>
              </a:tr>
              <a:tr h="301083">
                <a:tc>
                  <a:txBody>
                    <a:bodyPr/>
                    <a:lstStyle/>
                    <a:p>
                      <a:pPr>
                        <a:lnSpc>
                          <a:spcPct val="115000"/>
                        </a:lnSpc>
                        <a:spcAft>
                          <a:spcPts val="0"/>
                        </a:spcAft>
                      </a:pPr>
                      <a:r>
                        <a:rPr lang="pt-BR" sz="1400" b="1" baseline="30000" dirty="0">
                          <a:solidFill>
                            <a:schemeClr val="tx1"/>
                          </a:solidFill>
                          <a:latin typeface="Arial" pitchFamily="34" charset="0"/>
                          <a:ea typeface="Times New Roman"/>
                          <a:cs typeface="Arial" pitchFamily="34" charset="0"/>
                        </a:rPr>
                        <a:t>3</a:t>
                      </a:r>
                      <a:r>
                        <a:rPr lang="pt-BR" sz="1400" b="1" dirty="0">
                          <a:solidFill>
                            <a:schemeClr val="tx1"/>
                          </a:solidFill>
                          <a:latin typeface="Arial" pitchFamily="34" charset="0"/>
                          <a:ea typeface="Times New Roman"/>
                          <a:cs typeface="Arial" pitchFamily="34" charset="0"/>
                        </a:rPr>
                        <a:t> Iniciação Científica A ou</a:t>
                      </a:r>
                      <a:r>
                        <a:rPr lang="pt-BR" sz="1400" b="1" baseline="0" dirty="0">
                          <a:solidFill>
                            <a:schemeClr val="tx1"/>
                          </a:solidFill>
                          <a:latin typeface="Arial" pitchFamily="34" charset="0"/>
                          <a:ea typeface="Times New Roman"/>
                          <a:cs typeface="Arial" pitchFamily="34" charset="0"/>
                        </a:rPr>
                        <a:t> Estágio A</a:t>
                      </a:r>
                      <a:r>
                        <a:rPr lang="pt-BR" sz="1400" b="1" dirty="0">
                          <a:solidFill>
                            <a:schemeClr val="tx1"/>
                          </a:solidFill>
                          <a:latin typeface="Arial" pitchFamily="34" charset="0"/>
                          <a:ea typeface="Times New Roman"/>
                          <a:cs typeface="Arial" pitchFamily="34" charset="0"/>
                        </a:rPr>
                        <a:t>;</a:t>
                      </a:r>
                    </a:p>
                    <a:p>
                      <a:pPr>
                        <a:lnSpc>
                          <a:spcPct val="115000"/>
                        </a:lnSpc>
                        <a:spcAft>
                          <a:spcPts val="0"/>
                        </a:spcAft>
                      </a:pPr>
                      <a:endParaRPr lang="pt-BR" sz="1400" b="1" baseline="300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noFill/>
                  </a:tcPr>
                </a:tc>
                <a:extLst>
                  <a:ext uri="{0D108BD9-81ED-4DB2-BD59-A6C34878D82A}">
                    <a16:rowId xmlns:a16="http://schemas.microsoft.com/office/drawing/2014/main" xmlns="" val="10002"/>
                  </a:ext>
                </a:extLst>
              </a:tr>
              <a:tr h="301083">
                <a:tc>
                  <a:txBody>
                    <a:bodyPr/>
                    <a:lstStyle/>
                    <a:p>
                      <a:pPr>
                        <a:lnSpc>
                          <a:spcPct val="115000"/>
                        </a:lnSpc>
                        <a:spcAft>
                          <a:spcPts val="0"/>
                        </a:spcAft>
                      </a:pPr>
                      <a:r>
                        <a:rPr lang="pt-BR" sz="1400" b="1" baseline="30000" dirty="0">
                          <a:solidFill>
                            <a:schemeClr val="tx1"/>
                          </a:solidFill>
                          <a:latin typeface="Arial" pitchFamily="34" charset="0"/>
                          <a:ea typeface="Times New Roman"/>
                          <a:cs typeface="Arial" pitchFamily="34" charset="0"/>
                        </a:rPr>
                        <a:t>4 </a:t>
                      </a:r>
                      <a:r>
                        <a:rPr lang="pt-BR" sz="1400" b="1" dirty="0">
                          <a:solidFill>
                            <a:schemeClr val="tx1"/>
                          </a:solidFill>
                          <a:latin typeface="Arial" pitchFamily="34" charset="0"/>
                          <a:ea typeface="Times New Roman"/>
                          <a:cs typeface="Arial" pitchFamily="34" charset="0"/>
                        </a:rPr>
                        <a:t>Disciplinas optativas.</a:t>
                      </a:r>
                      <a:endParaRPr lang="pt-BR" sz="1400" b="1" baseline="300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noFill/>
                  </a:tcPr>
                </a:tc>
                <a:extLst>
                  <a:ext uri="{0D108BD9-81ED-4DB2-BD59-A6C34878D82A}">
                    <a16:rowId xmlns:a16="http://schemas.microsoft.com/office/drawing/2014/main" xmlns="" val="10003"/>
                  </a:ext>
                </a:extLst>
              </a:tr>
            </a:tbl>
          </a:graphicData>
        </a:graphic>
      </p:graphicFrame>
      <p:sp>
        <p:nvSpPr>
          <p:cNvPr id="3" name="Retângulo Arredondado 2"/>
          <p:cNvSpPr/>
          <p:nvPr/>
        </p:nvSpPr>
        <p:spPr>
          <a:xfrm>
            <a:off x="4427984" y="1772816"/>
            <a:ext cx="864096" cy="252028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Arredondado 17"/>
          <p:cNvSpPr/>
          <p:nvPr/>
        </p:nvSpPr>
        <p:spPr>
          <a:xfrm>
            <a:off x="6876256" y="1772816"/>
            <a:ext cx="864096" cy="252028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62418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12" name="Imagem 11">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
        <p:nvSpPr>
          <p:cNvPr id="13" name="Retângulo 12"/>
          <p:cNvSpPr/>
          <p:nvPr/>
        </p:nvSpPr>
        <p:spPr>
          <a:xfrm>
            <a:off x="179512" y="1076538"/>
            <a:ext cx="8784976" cy="5016758"/>
          </a:xfrm>
          <a:prstGeom prst="rect">
            <a:avLst/>
          </a:prstGeom>
        </p:spPr>
        <p:txBody>
          <a:bodyPr wrap="square">
            <a:spAutoFit/>
          </a:bodyPr>
          <a:lstStyle/>
          <a:p>
            <a:pPr algn="just">
              <a:lnSpc>
                <a:spcPct val="100000"/>
              </a:lnSpc>
            </a:pP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Duração do curso: </a:t>
            </a:r>
            <a:r>
              <a:rPr lang="pt-BR" sz="2000" b="1" dirty="0">
                <a:effectLst>
                  <a:outerShdw blurRad="38100" dist="38100" dir="2700000" algn="tl">
                    <a:srgbClr val="000000">
                      <a:alpha val="43137"/>
                    </a:srgbClr>
                  </a:outerShdw>
                </a:effectLst>
                <a:latin typeface="Arial" pitchFamily="34" charset="0"/>
                <a:cs typeface="Arial" pitchFamily="34" charset="0"/>
              </a:rPr>
              <a:t>5 anos (10 semestres)</a:t>
            </a:r>
          </a:p>
          <a:p>
            <a:pPr algn="just">
              <a:lnSpc>
                <a:spcPct val="100000"/>
              </a:lnSpc>
            </a:pPr>
            <a:endParaRPr lang="pt-BR" sz="2000" b="1" dirty="0">
              <a:effectLst>
                <a:outerShdw blurRad="38100" dist="38100" dir="2700000" algn="tl">
                  <a:srgbClr val="000000">
                    <a:alpha val="43137"/>
                  </a:srgbClr>
                </a:outerShdw>
              </a:effectLst>
              <a:latin typeface="Arial" pitchFamily="34" charset="0"/>
              <a:cs typeface="Arial" pitchFamily="34" charset="0"/>
            </a:endParaRPr>
          </a:p>
          <a:p>
            <a:pPr algn="just">
              <a:lnSpc>
                <a:spcPct val="100000"/>
              </a:lnSpc>
            </a:pP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Relação</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candidato</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vaga</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000" b="1" dirty="0">
                <a:effectLst>
                  <a:outerShdw blurRad="38100" dist="38100" dir="2700000" algn="tl">
                    <a:srgbClr val="000000">
                      <a:alpha val="43137"/>
                    </a:srgbClr>
                  </a:outerShdw>
                </a:effectLst>
                <a:latin typeface="Arial" pitchFamily="34" charset="0"/>
                <a:cs typeface="Arial" pitchFamily="34" charset="0"/>
              </a:rPr>
              <a:t>7,7 (ENEM 2017)</a:t>
            </a:r>
          </a:p>
          <a:p>
            <a:pPr algn="just">
              <a:lnSpc>
                <a:spcPct val="100000"/>
              </a:lnSpc>
            </a:pPr>
            <a:endParaRPr lang="en-US" sz="2000" b="1" dirty="0">
              <a:effectLst>
                <a:outerShdw blurRad="38100" dist="38100" dir="2700000" algn="tl">
                  <a:srgbClr val="000000">
                    <a:alpha val="43137"/>
                  </a:srgbClr>
                </a:outerShdw>
              </a:effectLst>
              <a:latin typeface="Arial" pitchFamily="34" charset="0"/>
              <a:cs typeface="Arial" pitchFamily="34" charset="0"/>
            </a:endParaRPr>
          </a:p>
          <a:p>
            <a:pPr algn="just">
              <a:lnSpc>
                <a:spcPct val="100000"/>
              </a:lnSpc>
            </a:pP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Nota de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corte</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000" b="1" dirty="0">
                <a:effectLst>
                  <a:outerShdw blurRad="38100" dist="38100" dir="2700000" algn="tl">
                    <a:srgbClr val="000000">
                      <a:alpha val="43137"/>
                    </a:srgbClr>
                  </a:outerShdw>
                </a:effectLst>
                <a:latin typeface="Arial" pitchFamily="34" charset="0"/>
                <a:cs typeface="Arial" pitchFamily="34" charset="0"/>
              </a:rPr>
              <a:t>738 (ENEM 2017)</a:t>
            </a:r>
          </a:p>
          <a:p>
            <a:pPr algn="just">
              <a:lnSpc>
                <a:spcPct val="100000"/>
              </a:lnSpc>
            </a:pPr>
            <a:endParaRPr lang="en-US" sz="2000" b="1" dirty="0">
              <a:effectLst>
                <a:outerShdw blurRad="38100" dist="38100" dir="2700000" algn="tl">
                  <a:srgbClr val="000000">
                    <a:alpha val="43137"/>
                  </a:srgbClr>
                </a:outerShdw>
              </a:effectLst>
              <a:latin typeface="Arial" pitchFamily="34" charset="0"/>
              <a:cs typeface="Arial" pitchFamily="34" charset="0"/>
            </a:endParaRPr>
          </a:p>
          <a:p>
            <a:pPr algn="just">
              <a:lnSpc>
                <a:spcPct val="100000"/>
              </a:lnSpc>
            </a:pP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Alunos</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ingressantes</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000" b="1" dirty="0">
                <a:effectLst>
                  <a:outerShdw blurRad="38100" dist="38100" dir="2700000" algn="tl">
                    <a:srgbClr val="000000">
                      <a:alpha val="43137"/>
                    </a:srgbClr>
                  </a:outerShdw>
                </a:effectLst>
                <a:latin typeface="Arial" pitchFamily="34" charset="0"/>
                <a:cs typeface="Arial" pitchFamily="34" charset="0"/>
              </a:rPr>
              <a:t>50 (</a:t>
            </a:r>
            <a:r>
              <a:rPr lang="en-US" sz="2000" b="1" dirty="0" err="1">
                <a:effectLst>
                  <a:outerShdw blurRad="38100" dist="38100" dir="2700000" algn="tl">
                    <a:srgbClr val="000000">
                      <a:alpha val="43137"/>
                    </a:srgbClr>
                  </a:outerShdw>
                </a:effectLst>
                <a:latin typeface="Arial" pitchFamily="34" charset="0"/>
                <a:cs typeface="Arial" pitchFamily="34" charset="0"/>
              </a:rPr>
              <a:t>anual</a:t>
            </a:r>
            <a:r>
              <a:rPr lang="en-US" sz="2000" b="1" dirty="0">
                <a:effectLst>
                  <a:outerShdw blurRad="38100" dist="38100" dir="2700000" algn="tl">
                    <a:srgbClr val="000000">
                      <a:alpha val="43137"/>
                    </a:srgbClr>
                  </a:outerShdw>
                </a:effectLst>
                <a:latin typeface="Arial" pitchFamily="34" charset="0"/>
                <a:cs typeface="Arial" pitchFamily="34" charset="0"/>
              </a:rPr>
              <a:t>, 1</a:t>
            </a:r>
            <a:r>
              <a:rPr lang="en-US" sz="2000" b="1" baseline="30000" dirty="0">
                <a:effectLst>
                  <a:outerShdw blurRad="38100" dist="38100" dir="2700000" algn="tl">
                    <a:srgbClr val="000000">
                      <a:alpha val="43137"/>
                    </a:srgbClr>
                  </a:outerShdw>
                </a:effectLst>
                <a:latin typeface="Arial" pitchFamily="34" charset="0"/>
                <a:cs typeface="Arial" pitchFamily="34" charset="0"/>
              </a:rPr>
              <a:t>o</a:t>
            </a:r>
            <a:r>
              <a:rPr lang="en-US" sz="2000" b="1" dirty="0">
                <a:effectLst>
                  <a:outerShdw blurRad="38100" dist="38100" dir="2700000" algn="tl">
                    <a:srgbClr val="000000">
                      <a:alpha val="43137"/>
                    </a:srgbClr>
                  </a:outerShdw>
                </a:effectLst>
                <a:latin typeface="Arial" pitchFamily="34" charset="0"/>
                <a:cs typeface="Arial" pitchFamily="34" charset="0"/>
              </a:rPr>
              <a:t> </a:t>
            </a:r>
            <a:r>
              <a:rPr lang="en-US" sz="2000" b="1" dirty="0" err="1">
                <a:effectLst>
                  <a:outerShdw blurRad="38100" dist="38100" dir="2700000" algn="tl">
                    <a:srgbClr val="000000">
                      <a:alpha val="43137"/>
                    </a:srgbClr>
                  </a:outerShdw>
                </a:effectLst>
                <a:latin typeface="Arial" pitchFamily="34" charset="0"/>
                <a:cs typeface="Arial" pitchFamily="34" charset="0"/>
              </a:rPr>
              <a:t>semestre</a:t>
            </a:r>
            <a:r>
              <a:rPr lang="en-US" sz="2000" b="1" dirty="0">
                <a:effectLst>
                  <a:outerShdw blurRad="38100" dist="38100" dir="2700000" algn="tl">
                    <a:srgbClr val="000000">
                      <a:alpha val="43137"/>
                    </a:srgbClr>
                  </a:outerShdw>
                </a:effectLst>
                <a:latin typeface="Arial" pitchFamily="34" charset="0"/>
                <a:cs typeface="Arial" pitchFamily="34" charset="0"/>
              </a:rPr>
              <a:t>)</a:t>
            </a:r>
          </a:p>
          <a:p>
            <a:pPr algn="just">
              <a:lnSpc>
                <a:spcPct val="100000"/>
              </a:lnSpc>
            </a:pPr>
            <a:endParaRPr lang="en-US" sz="2000" b="1" dirty="0">
              <a:effectLst>
                <a:outerShdw blurRad="38100" dist="38100" dir="2700000" algn="tl">
                  <a:srgbClr val="000000">
                    <a:alpha val="43137"/>
                  </a:srgbClr>
                </a:outerShdw>
              </a:effectLst>
              <a:latin typeface="Arial" pitchFamily="34" charset="0"/>
              <a:cs typeface="Arial" pitchFamily="34" charset="0"/>
            </a:endParaRPr>
          </a:p>
          <a:p>
            <a:pPr algn="just">
              <a:lnSpc>
                <a:spcPct val="100000"/>
              </a:lnSpc>
            </a:pP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Alunos</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formandos</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000" b="1" dirty="0">
                <a:effectLst>
                  <a:outerShdw blurRad="38100" dist="38100" dir="2700000" algn="tl">
                    <a:srgbClr val="000000">
                      <a:alpha val="43137"/>
                    </a:srgbClr>
                  </a:outerShdw>
                </a:effectLst>
                <a:latin typeface="Arial" pitchFamily="34" charset="0"/>
                <a:cs typeface="Arial" pitchFamily="34" charset="0"/>
              </a:rPr>
              <a:t> 20(2014); 15(2015); 19(2016); 47(2017); 29(08.2018)</a:t>
            </a:r>
          </a:p>
          <a:p>
            <a:pPr algn="just">
              <a:lnSpc>
                <a:spcPct val="100000"/>
              </a:lnSpc>
            </a:pPr>
            <a:endParaRPr lang="en-US" sz="2000" b="1" dirty="0">
              <a:effectLst>
                <a:outerShdw blurRad="38100" dist="38100" dir="2700000" algn="tl">
                  <a:srgbClr val="000000">
                    <a:alpha val="43137"/>
                  </a:srgbClr>
                </a:outerShdw>
              </a:effectLst>
              <a:latin typeface="Arial" pitchFamily="34" charset="0"/>
              <a:cs typeface="Arial" pitchFamily="34" charset="0"/>
            </a:endParaRPr>
          </a:p>
          <a:p>
            <a:pPr algn="just">
              <a:lnSpc>
                <a:spcPct val="100000"/>
              </a:lnSpc>
            </a:pPr>
            <a:r>
              <a:rPr lang="en-US" sz="20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Avaliação</a:t>
            </a:r>
            <a:r>
              <a:rPr lang="en-US"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 ENADE: </a:t>
            </a:r>
            <a:r>
              <a:rPr lang="en-US" sz="2000" b="1" dirty="0">
                <a:effectLst>
                  <a:outerShdw blurRad="38100" dist="38100" dir="2700000" algn="tl">
                    <a:srgbClr val="000000">
                      <a:alpha val="43137"/>
                    </a:srgbClr>
                  </a:outerShdw>
                </a:effectLst>
                <a:latin typeface="Arial" pitchFamily="34" charset="0"/>
                <a:cs typeface="Arial" pitchFamily="34" charset="0"/>
              </a:rPr>
              <a:t>4 (2005); 4 (2008); 3 (2011); 3 (2014); 5 (2017)</a:t>
            </a:r>
          </a:p>
        </p:txBody>
      </p:sp>
      <p:sp>
        <p:nvSpPr>
          <p:cNvPr id="15" name="Título 2"/>
          <p:cNvSpPr>
            <a:spLocks noGrp="1"/>
          </p:cNvSpPr>
          <p:nvPr>
            <p:ph type="title"/>
          </p:nvPr>
        </p:nvSpPr>
        <p:spPr>
          <a:xfrm>
            <a:off x="251520" y="548680"/>
            <a:ext cx="8676456" cy="360040"/>
          </a:xfrm>
        </p:spPr>
        <p:txBody>
          <a:bodyPr>
            <a:noAutofit/>
          </a:bodyPr>
          <a:lstStyle/>
          <a:p>
            <a:pPr algn="ctr"/>
            <a:r>
              <a:rPr lang="pt-BR"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CURSO DE QUÍMICA - ATRIBUIÇÕES TECNOLÓGICAS DO IQ-UFRJ</a:t>
            </a:r>
            <a:endPar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441812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sz="half" idx="2"/>
          </p:nvPr>
        </p:nvSpPr>
        <p:spPr>
          <a:xfrm>
            <a:off x="179512" y="620688"/>
            <a:ext cx="8856984" cy="5688632"/>
          </a:xfrm>
        </p:spPr>
        <p:txBody>
          <a:bodyPr>
            <a:noAutofit/>
          </a:bodyPr>
          <a:lstStyle/>
          <a:p>
            <a:pPr algn="just"/>
            <a:r>
              <a:rPr lang="pt-BR" sz="2000" b="1" dirty="0">
                <a:solidFill>
                  <a:srgbClr val="C00000"/>
                </a:solidFill>
                <a:effectLst>
                  <a:outerShdw blurRad="38100" dist="38100" dir="2700000" algn="tl">
                    <a:srgbClr val="000000">
                      <a:alpha val="43137"/>
                    </a:srgbClr>
                  </a:outerShdw>
                </a:effectLst>
                <a:cs typeface="Arial" pitchFamily="34" charset="0"/>
              </a:rPr>
              <a:t>Primeira semana – Acolhimento dos discentes calouros:</a:t>
            </a:r>
          </a:p>
          <a:p>
            <a:pPr marL="342900" indent="-342900" algn="just">
              <a:buFont typeface="Wingdings" panose="05000000000000000000" pitchFamily="2" charset="2"/>
              <a:buChar char="Ø"/>
            </a:pPr>
            <a:r>
              <a:rPr lang="pt-BR" sz="2000" b="1" dirty="0">
                <a:cs typeface="Arial" pitchFamily="34" charset="0"/>
              </a:rPr>
              <a:t>Recepção – apresentação da Direção, do corpo docente e da representação discente (CAIQ, Atlética, COSQ, </a:t>
            </a:r>
            <a:r>
              <a:rPr lang="pt-BR" sz="2000" b="1" dirty="0" err="1">
                <a:cs typeface="Arial" pitchFamily="34" charset="0"/>
              </a:rPr>
              <a:t>NuDIQ</a:t>
            </a:r>
            <a:r>
              <a:rPr lang="pt-BR" sz="2000" b="1" dirty="0">
                <a:cs typeface="Arial" pitchFamily="34" charset="0"/>
              </a:rPr>
              <a:t>, </a:t>
            </a:r>
            <a:r>
              <a:rPr lang="pt-BR" sz="2000" b="1" dirty="0" err="1">
                <a:cs typeface="Arial" pitchFamily="34" charset="0"/>
              </a:rPr>
              <a:t>PsiQ</a:t>
            </a:r>
            <a:r>
              <a:rPr lang="pt-BR" sz="2000" b="1" dirty="0">
                <a:cs typeface="Arial" pitchFamily="34" charset="0"/>
              </a:rPr>
              <a:t>, Comissão de Acessibilidade);</a:t>
            </a:r>
          </a:p>
          <a:p>
            <a:pPr marL="342900" indent="-342900" algn="just">
              <a:buFont typeface="Wingdings" panose="05000000000000000000" pitchFamily="2" charset="2"/>
              <a:buChar char="Ø"/>
            </a:pPr>
            <a:r>
              <a:rPr lang="pt-BR" sz="2000" b="1" dirty="0">
                <a:cs typeface="Arial" pitchFamily="34" charset="0"/>
              </a:rPr>
              <a:t>Visitas guiadas pelos alunos veteranos – Localização dos Laboratórios de Ensino de Graduação, Laboratórios de Pesquisa, Laboratório de Informática, Museu, Oficina de </a:t>
            </a:r>
            <a:r>
              <a:rPr lang="pt-BR" sz="2000" b="1" dirty="0" err="1">
                <a:cs typeface="Arial" pitchFamily="34" charset="0"/>
              </a:rPr>
              <a:t>Hialotecnia</a:t>
            </a:r>
            <a:r>
              <a:rPr lang="pt-BR" sz="2000" b="1" dirty="0">
                <a:cs typeface="Arial" pitchFamily="34" charset="0"/>
              </a:rPr>
              <a:t>, Biblioteca, Salas de Aula, Secretaria de Graduação, Bandejões;</a:t>
            </a:r>
          </a:p>
          <a:p>
            <a:pPr marL="342900" indent="-342900" algn="just">
              <a:buFont typeface="Wingdings" panose="05000000000000000000" pitchFamily="2" charset="2"/>
              <a:buChar char="Ø"/>
            </a:pPr>
            <a:r>
              <a:rPr lang="pt-BR" sz="2000" b="1" dirty="0">
                <a:cs typeface="Arial" pitchFamily="34" charset="0"/>
              </a:rPr>
              <a:t> Visitas guiadas pela Coordenação do curso – Laboratório LADETEC, </a:t>
            </a:r>
            <a:r>
              <a:rPr lang="pt-BR" sz="2000" b="1" dirty="0" err="1">
                <a:cs typeface="Arial" pitchFamily="34" charset="0"/>
              </a:rPr>
              <a:t>Pólo</a:t>
            </a:r>
            <a:r>
              <a:rPr lang="pt-BR" sz="2000" b="1" dirty="0">
                <a:cs typeface="Arial" pitchFamily="34" charset="0"/>
              </a:rPr>
              <a:t> de Xistoquímica, Laboratório de </a:t>
            </a:r>
            <a:r>
              <a:rPr lang="pt-BR" sz="2000" b="1" dirty="0" err="1">
                <a:cs typeface="Arial" pitchFamily="34" charset="0"/>
              </a:rPr>
              <a:t>Bioetanol</a:t>
            </a:r>
            <a:r>
              <a:rPr lang="pt-BR" sz="2000" b="1" dirty="0">
                <a:cs typeface="Arial" pitchFamily="34" charset="0"/>
              </a:rPr>
              <a:t>.</a:t>
            </a:r>
          </a:p>
          <a:p>
            <a:pPr algn="just"/>
            <a:r>
              <a:rPr lang="pt-BR" sz="2000" b="1" dirty="0">
                <a:solidFill>
                  <a:srgbClr val="C00000"/>
                </a:solidFill>
                <a:effectLst>
                  <a:outerShdw blurRad="38100" dist="38100" dir="2700000" algn="tl">
                    <a:srgbClr val="000000">
                      <a:alpha val="43137"/>
                    </a:srgbClr>
                  </a:outerShdw>
                </a:effectLst>
                <a:cs typeface="Arial" pitchFamily="34" charset="0"/>
              </a:rPr>
              <a:t>Primeiro Semestre do curso:</a:t>
            </a:r>
          </a:p>
          <a:p>
            <a:pPr algn="just"/>
            <a:r>
              <a:rPr lang="pt-BR" sz="2000" b="1" dirty="0">
                <a:cs typeface="Arial" pitchFamily="34" charset="0"/>
              </a:rPr>
              <a:t>Disciplinas optativas:	“Apoio Pedagógico em Química”</a:t>
            </a:r>
          </a:p>
          <a:p>
            <a:pPr algn="just"/>
            <a:r>
              <a:rPr lang="pt-BR" sz="2000" b="1" dirty="0">
                <a:cs typeface="Arial" pitchFamily="34" charset="0"/>
              </a:rPr>
              <a:t>			“Apoio Pedagógico em Matemática”</a:t>
            </a:r>
          </a:p>
          <a:p>
            <a:pPr algn="just"/>
            <a:r>
              <a:rPr lang="pt-BR" sz="2000" b="1" dirty="0">
                <a:cs typeface="Arial" pitchFamily="34" charset="0"/>
              </a:rPr>
              <a:t>Primeiro contato com os Docentes Orientadores Acadêmicos. </a:t>
            </a:r>
          </a:p>
          <a:p>
            <a:pPr algn="just"/>
            <a:r>
              <a:rPr lang="pt-BR" sz="2000" b="1" dirty="0">
                <a:cs typeface="Arial" pitchFamily="34" charset="0"/>
              </a:rPr>
              <a:t>Disciplina de “Seminários” - 15h (supervisão do Coordenador do curso)</a:t>
            </a:r>
          </a:p>
        </p:txBody>
      </p:sp>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
        <p:nvSpPr>
          <p:cNvPr id="9" name="Título 2"/>
          <p:cNvSpPr txBox="1">
            <a:spLocks/>
          </p:cNvSpPr>
          <p:nvPr/>
        </p:nvSpPr>
        <p:spPr>
          <a:xfrm>
            <a:off x="35496" y="260648"/>
            <a:ext cx="9073008" cy="36004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2401" b="0" i="0" kern="1200" baseline="0">
                <a:solidFill>
                  <a:schemeClr val="accent2"/>
                </a:solidFill>
                <a:latin typeface="+mj-lt"/>
                <a:ea typeface="+mj-ea"/>
                <a:cs typeface="+mj-cs"/>
              </a:defRPr>
            </a:lvl1pPr>
          </a:lstStyle>
          <a:p>
            <a:pPr algn="ctr" fontAlgn="auto">
              <a:spcAft>
                <a:spcPts val="0"/>
              </a:spcAft>
            </a:pPr>
            <a:r>
              <a:rPr lang="pt-BR"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CURSO DE QUÍMICA - ATRIBUIÇÕES TECNOLÓGICAS DO IQ-UFRJ</a:t>
            </a:r>
            <a:endPar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526638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Texto 3"/>
          <p:cNvSpPr>
            <a:spLocks noGrp="1"/>
          </p:cNvSpPr>
          <p:nvPr>
            <p:ph type="body" sz="half" idx="2"/>
          </p:nvPr>
        </p:nvSpPr>
        <p:spPr>
          <a:xfrm>
            <a:off x="107504" y="620688"/>
            <a:ext cx="8964488" cy="5256584"/>
          </a:xfrm>
        </p:spPr>
        <p:txBody>
          <a:bodyPr>
            <a:noAutofit/>
          </a:bodyPr>
          <a:lstStyle/>
          <a:p>
            <a:pPr algn="just"/>
            <a:r>
              <a:rPr lang="pt-BR" sz="2000" b="1" dirty="0">
                <a:solidFill>
                  <a:srgbClr val="C00000"/>
                </a:solidFill>
                <a:effectLst>
                  <a:outerShdw blurRad="38100" dist="38100" dir="2700000" algn="tl">
                    <a:srgbClr val="000000">
                      <a:alpha val="43137"/>
                    </a:srgbClr>
                  </a:outerShdw>
                </a:effectLst>
                <a:cs typeface="Arial" pitchFamily="34" charset="0"/>
              </a:rPr>
              <a:t>Demais Semestres:</a:t>
            </a:r>
          </a:p>
          <a:p>
            <a:pPr algn="just"/>
            <a:r>
              <a:rPr lang="pt-BR" sz="2000" b="1" dirty="0">
                <a:cs typeface="Arial" pitchFamily="34" charset="0"/>
              </a:rPr>
              <a:t>Inscrições em disciplinas feita pelos discentes; acesso remoto com o Coordenador, 	para rápida solução dos problemas durante a inscrição;</a:t>
            </a:r>
          </a:p>
          <a:p>
            <a:pPr algn="just"/>
            <a:r>
              <a:rPr lang="pt-BR" sz="2000" b="1" dirty="0">
                <a:cs typeface="Arial" pitchFamily="34" charset="0"/>
              </a:rPr>
              <a:t>Acompanhamento ao longo do semestre – docente orientador acadêmico e COAA.</a:t>
            </a:r>
          </a:p>
          <a:p>
            <a:pPr algn="just"/>
            <a:r>
              <a:rPr lang="pt-BR" sz="2000" b="1" dirty="0">
                <a:solidFill>
                  <a:srgbClr val="C00000"/>
                </a:solidFill>
                <a:effectLst>
                  <a:outerShdw blurRad="38100" dist="38100" dir="2700000" algn="tl">
                    <a:srgbClr val="000000">
                      <a:alpha val="43137"/>
                    </a:srgbClr>
                  </a:outerShdw>
                </a:effectLst>
                <a:cs typeface="Arial" pitchFamily="34" charset="0"/>
              </a:rPr>
              <a:t>Integralização e </a:t>
            </a:r>
            <a:r>
              <a:rPr lang="pt-BR" sz="2000" b="1" dirty="0" err="1">
                <a:solidFill>
                  <a:srgbClr val="C00000"/>
                </a:solidFill>
                <a:effectLst>
                  <a:outerShdw blurRad="38100" dist="38100" dir="2700000" algn="tl">
                    <a:srgbClr val="000000">
                      <a:alpha val="43137"/>
                    </a:srgbClr>
                  </a:outerShdw>
                </a:effectLst>
                <a:cs typeface="Arial" pitchFamily="34" charset="0"/>
              </a:rPr>
              <a:t>Jubilamento</a:t>
            </a:r>
            <a:r>
              <a:rPr lang="pt-BR" sz="2000" b="1" dirty="0">
                <a:solidFill>
                  <a:srgbClr val="C00000"/>
                </a:solidFill>
                <a:effectLst>
                  <a:outerShdw blurRad="38100" dist="38100" dir="2700000" algn="tl">
                    <a:srgbClr val="000000">
                      <a:alpha val="43137"/>
                    </a:srgbClr>
                  </a:outerShdw>
                </a:effectLst>
                <a:cs typeface="Arial" pitchFamily="34" charset="0"/>
              </a:rPr>
              <a:t>:</a:t>
            </a:r>
          </a:p>
          <a:p>
            <a:pPr algn="just"/>
            <a:r>
              <a:rPr lang="pt-BR" sz="2000" b="1" dirty="0">
                <a:cs typeface="Arial" pitchFamily="34" charset="0"/>
              </a:rPr>
              <a:t>Duração do curso: 10 períodos.</a:t>
            </a:r>
          </a:p>
          <a:p>
            <a:pPr algn="just"/>
            <a:r>
              <a:rPr lang="pt-BR" sz="2000" b="1" dirty="0">
                <a:cs typeface="Arial" pitchFamily="34" charset="0"/>
              </a:rPr>
              <a:t>Prazo de integralização: até 15 períodos.</a:t>
            </a:r>
          </a:p>
          <a:p>
            <a:pPr algn="just"/>
            <a:r>
              <a:rPr lang="pt-BR" sz="2000" b="1" dirty="0">
                <a:cs typeface="Arial" pitchFamily="34" charset="0"/>
              </a:rPr>
              <a:t>Entrega de Relatórios de Aproveitamento Discente: anual.</a:t>
            </a:r>
          </a:p>
          <a:p>
            <a:pPr algn="just"/>
            <a:r>
              <a:rPr lang="pt-BR" sz="2000" b="1" dirty="0">
                <a:solidFill>
                  <a:srgbClr val="C00000"/>
                </a:solidFill>
                <a:effectLst>
                  <a:outerShdw blurRad="38100" dist="38100" dir="2700000" algn="tl">
                    <a:srgbClr val="000000">
                      <a:alpha val="43137"/>
                    </a:srgbClr>
                  </a:outerShdw>
                </a:effectLst>
                <a:cs typeface="Arial" pitchFamily="34" charset="0"/>
              </a:rPr>
              <a:t>Avaliação do curso:</a:t>
            </a:r>
          </a:p>
          <a:p>
            <a:pPr algn="just"/>
            <a:r>
              <a:rPr lang="pt-BR" sz="2000" b="1" dirty="0">
                <a:cs typeface="Arial" pitchFamily="34" charset="0"/>
              </a:rPr>
              <a:t>Geral: realizada pelo aluno formando, através de questionário impresso, entregue 	no ato da entrada dos documentos para colação de grau.</a:t>
            </a:r>
          </a:p>
          <a:p>
            <a:pPr algn="just"/>
            <a:r>
              <a:rPr lang="pt-BR" sz="2000" b="1" dirty="0">
                <a:cs typeface="Arial" pitchFamily="34" charset="0"/>
              </a:rPr>
              <a:t>Em desenvolvimento: avaliação das disciplinas.</a:t>
            </a:r>
          </a:p>
          <a:p>
            <a:pPr algn="just"/>
            <a:endParaRPr lang="pt-BR" sz="2000" b="1" dirty="0">
              <a:cs typeface="Arial" pitchFamily="34" charset="0"/>
            </a:endParaRPr>
          </a:p>
        </p:txBody>
      </p:sp>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
        <p:nvSpPr>
          <p:cNvPr id="10" name="Título 2"/>
          <p:cNvSpPr>
            <a:spLocks noGrp="1"/>
          </p:cNvSpPr>
          <p:nvPr>
            <p:ph type="title"/>
          </p:nvPr>
        </p:nvSpPr>
        <p:spPr>
          <a:xfrm>
            <a:off x="107504" y="260648"/>
            <a:ext cx="8964488" cy="360040"/>
          </a:xfrm>
        </p:spPr>
        <p:txBody>
          <a:bodyPr>
            <a:noAutofit/>
          </a:bodyPr>
          <a:lstStyle/>
          <a:p>
            <a:pPr algn="ctr"/>
            <a:r>
              <a:rPr lang="pt-BR"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CURSO DE QUÍMICA - ATRIBUIÇÕES TECNOLÓGICAS DO IQ-UFRJ</a:t>
            </a:r>
            <a:endPar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103350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827584" y="116632"/>
            <a:ext cx="7488832" cy="720080"/>
          </a:xfrm>
        </p:spPr>
        <p:txBody>
          <a:bodyPr>
            <a:noAutofit/>
          </a:bodyPr>
          <a:lstStyle/>
          <a:p>
            <a:pPr algn="ctr"/>
            <a:r>
              <a:rPr lang="pt-BR"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Curso de Química - Atribuições Tecnológicas do IQUFRJ</a:t>
            </a:r>
            <a:br>
              <a:rPr lang="pt-BR" sz="2000" b="1" dirty="0">
                <a:solidFill>
                  <a:srgbClr val="0000FF"/>
                </a:solidFill>
                <a:effectLst>
                  <a:outerShdw blurRad="38100" dist="38100" dir="2700000" algn="tl">
                    <a:srgbClr val="000000">
                      <a:alpha val="43137"/>
                    </a:srgbClr>
                  </a:outerShdw>
                </a:effectLst>
                <a:latin typeface="Arial" pitchFamily="34" charset="0"/>
                <a:cs typeface="Arial" pitchFamily="34" charset="0"/>
              </a:rPr>
            </a:b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tempo médio de integralização (anos)</a:t>
            </a:r>
            <a:endParaRPr lang="pt-BR" sz="2000" b="1" dirty="0">
              <a:solidFill>
                <a:srgbClr val="0066CC"/>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pic>
        <p:nvPicPr>
          <p:cNvPr id="5" name="Imagem 4"/>
          <p:cNvPicPr>
            <a:picLocks noChangeAspect="1"/>
          </p:cNvPicPr>
          <p:nvPr/>
        </p:nvPicPr>
        <p:blipFill>
          <a:blip r:embed="rId5"/>
          <a:stretch>
            <a:fillRect/>
          </a:stretch>
        </p:blipFill>
        <p:spPr>
          <a:xfrm>
            <a:off x="1475656" y="908720"/>
            <a:ext cx="6264696" cy="5467966"/>
          </a:xfrm>
          <a:prstGeom prst="rect">
            <a:avLst/>
          </a:prstGeom>
        </p:spPr>
      </p:pic>
      <p:sp>
        <p:nvSpPr>
          <p:cNvPr id="9" name="CaixaDeTexto 8"/>
          <p:cNvSpPr txBox="1"/>
          <p:nvPr/>
        </p:nvSpPr>
        <p:spPr>
          <a:xfrm>
            <a:off x="5940152" y="6376686"/>
            <a:ext cx="1800200" cy="307777"/>
          </a:xfrm>
          <a:prstGeom prst="rect">
            <a:avLst/>
          </a:prstGeom>
          <a:noFill/>
        </p:spPr>
        <p:txBody>
          <a:bodyPr wrap="square" rtlCol="0">
            <a:spAutoFit/>
          </a:bodyPr>
          <a:lstStyle/>
          <a:p>
            <a:pPr algn="r"/>
            <a:r>
              <a:rPr lang="pt-BR" sz="1400" b="1" dirty="0"/>
              <a:t>(dados: abril 2018)</a:t>
            </a:r>
          </a:p>
        </p:txBody>
      </p:sp>
    </p:spTree>
    <p:extLst>
      <p:ext uri="{BB962C8B-B14F-4D97-AF65-F5344CB8AC3E}">
        <p14:creationId xmlns:p14="http://schemas.microsoft.com/office/powerpoint/2010/main" val="234747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5496" y="764704"/>
            <a:ext cx="9099000" cy="720080"/>
          </a:xfrm>
        </p:spPr>
        <p:txBody>
          <a:bodyPr>
            <a:noAutofit/>
          </a:bodyPr>
          <a:lstStyle/>
          <a:p>
            <a:pPr algn="ctr"/>
            <a:r>
              <a:rPr lang="pt-BR" sz="2000" b="1" dirty="0">
                <a:solidFill>
                  <a:srgbClr val="0000FF"/>
                </a:solidFill>
                <a:effectLst>
                  <a:outerShdw blurRad="38100" dist="38100" dir="2700000" algn="tl">
                    <a:srgbClr val="000000">
                      <a:alpha val="43137"/>
                    </a:srgbClr>
                  </a:outerShdw>
                </a:effectLst>
                <a:latin typeface="Arial" pitchFamily="34" charset="0"/>
                <a:cs typeface="Arial" pitchFamily="34" charset="0"/>
              </a:rPr>
              <a:t>CURSO DE QUÍMICA - ATRIBUIÇÕES TECNOLÓGICAS DO IQUFRJ</a:t>
            </a:r>
            <a:r>
              <a:rPr lang="pt-BR" sz="2400" b="1" dirty="0">
                <a:solidFill>
                  <a:srgbClr val="C00000"/>
                </a:solidFill>
                <a:effectLst>
                  <a:outerShdw blurRad="38100" dist="38100" dir="2700000" algn="tl">
                    <a:srgbClr val="000000">
                      <a:alpha val="43137"/>
                    </a:srgbClr>
                  </a:outerShdw>
                </a:effectLst>
                <a:latin typeface="Arial" pitchFamily="34" charset="0"/>
                <a:cs typeface="Arial" pitchFamily="34" charset="0"/>
              </a:rPr>
              <a:t/>
            </a:r>
            <a:br>
              <a:rPr lang="pt-BR" sz="2400" b="1" dirty="0">
                <a:solidFill>
                  <a:srgbClr val="C00000"/>
                </a:solidFill>
                <a:effectLst>
                  <a:outerShdw blurRad="38100" dist="38100" dir="2700000" algn="tl">
                    <a:srgbClr val="000000">
                      <a:alpha val="43137"/>
                    </a:srgbClr>
                  </a:outerShdw>
                </a:effectLst>
                <a:latin typeface="Arial" pitchFamily="34" charset="0"/>
                <a:cs typeface="Arial" pitchFamily="34" charset="0"/>
              </a:rPr>
            </a:b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comparação com outros cursos de Graduação da UFRJ</a:t>
            </a:r>
            <a:endParaRPr lang="pt-BR" sz="2000" b="1" dirty="0">
              <a:solidFill>
                <a:srgbClr val="0066CC"/>
              </a:solidFill>
              <a:effectLst>
                <a:outerShdw blurRad="38100" dist="38100" dir="2700000" algn="tl">
                  <a:srgbClr val="000000">
                    <a:alpha val="43137"/>
                  </a:srgbClr>
                </a:outerShdw>
              </a:effectLst>
              <a:latin typeface="Arial" pitchFamily="34" charset="0"/>
              <a:cs typeface="Arial" pitchFamily="34" charset="0"/>
            </a:endParaRPr>
          </a:p>
        </p:txBody>
      </p:sp>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pic>
        <p:nvPicPr>
          <p:cNvPr id="2" name="Imagem 1"/>
          <p:cNvPicPr>
            <a:picLocks noChangeAspect="1"/>
          </p:cNvPicPr>
          <p:nvPr/>
        </p:nvPicPr>
        <p:blipFill rotWithShape="1">
          <a:blip r:embed="rId5"/>
          <a:srcRect r="21442"/>
          <a:stretch/>
        </p:blipFill>
        <p:spPr>
          <a:xfrm>
            <a:off x="121754" y="1664604"/>
            <a:ext cx="8859174" cy="3348572"/>
          </a:xfrm>
          <a:prstGeom prst="rect">
            <a:avLst/>
          </a:prstGeom>
        </p:spPr>
      </p:pic>
      <p:sp>
        <p:nvSpPr>
          <p:cNvPr id="4" name="CaixaDeTexto 3"/>
          <p:cNvSpPr txBox="1"/>
          <p:nvPr/>
        </p:nvSpPr>
        <p:spPr>
          <a:xfrm>
            <a:off x="6732240" y="5194024"/>
            <a:ext cx="1728192" cy="307777"/>
          </a:xfrm>
          <a:prstGeom prst="rect">
            <a:avLst/>
          </a:prstGeom>
          <a:noFill/>
        </p:spPr>
        <p:txBody>
          <a:bodyPr wrap="square" rtlCol="0">
            <a:spAutoFit/>
          </a:bodyPr>
          <a:lstStyle/>
          <a:p>
            <a:pPr algn="r"/>
            <a:r>
              <a:rPr lang="pt-BR" sz="1400" b="1" dirty="0"/>
              <a:t>(dados: abril 2018)</a:t>
            </a:r>
          </a:p>
        </p:txBody>
      </p:sp>
      <p:sp>
        <p:nvSpPr>
          <p:cNvPr id="6" name="Retângulo Arredondado 5"/>
          <p:cNvSpPr/>
          <p:nvPr/>
        </p:nvSpPr>
        <p:spPr>
          <a:xfrm>
            <a:off x="3419872" y="4653136"/>
            <a:ext cx="5040560" cy="3600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07608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619672" y="44624"/>
            <a:ext cx="5976664" cy="527724"/>
          </a:xfrm>
        </p:spPr>
        <p:txBody>
          <a:bodyPr>
            <a:normAutofit fontScale="90000"/>
          </a:bodyPr>
          <a:lstStyle/>
          <a:p>
            <a:r>
              <a:rPr lang="pt-BR" sz="2400" b="1" dirty="0">
                <a:solidFill>
                  <a:srgbClr val="C00000"/>
                </a:solidFill>
                <a:effectLst>
                  <a:outerShdw blurRad="38100" dist="38100" dir="2700000" algn="tl">
                    <a:srgbClr val="000000">
                      <a:alpha val="43137"/>
                    </a:srgbClr>
                  </a:outerShdw>
                </a:effectLst>
              </a:rPr>
              <a:t>Laboratório de Informática – LIG (7º andar </a:t>
            </a:r>
            <a:r>
              <a:rPr lang="pt-BR" sz="2400" b="1" dirty="0" err="1">
                <a:solidFill>
                  <a:srgbClr val="C00000"/>
                </a:solidFill>
                <a:effectLst>
                  <a:outerShdw blurRad="38100" dist="38100" dir="2700000" algn="tl">
                    <a:srgbClr val="000000">
                      <a:alpha val="43137"/>
                    </a:srgbClr>
                  </a:outerShdw>
                </a:effectLst>
              </a:rPr>
              <a:t>bl.A</a:t>
            </a:r>
            <a:r>
              <a:rPr lang="pt-BR" sz="2400" b="1" dirty="0">
                <a:solidFill>
                  <a:srgbClr val="C00000"/>
                </a:solidFill>
                <a:effectLst>
                  <a:outerShdw blurRad="38100" dist="38100" dir="2700000" algn="tl">
                    <a:srgbClr val="000000">
                      <a:alpha val="43137"/>
                    </a:srgbClr>
                  </a:outerShdw>
                </a:effectLst>
              </a:rPr>
              <a:t>)</a:t>
            </a:r>
          </a:p>
        </p:txBody>
      </p:sp>
      <p:pic>
        <p:nvPicPr>
          <p:cNvPr id="2" name="Imagem 1"/>
          <p:cNvPicPr>
            <a:picLocks noChangeAspect="1"/>
          </p:cNvPicPr>
          <p:nvPr/>
        </p:nvPicPr>
        <p:blipFill>
          <a:blip r:embed="rId3"/>
          <a:stretch>
            <a:fillRect/>
          </a:stretch>
        </p:blipFill>
        <p:spPr>
          <a:xfrm>
            <a:off x="358407" y="543447"/>
            <a:ext cx="8462065" cy="5621857"/>
          </a:xfrm>
          <a:prstGeom prst="rect">
            <a:avLst/>
          </a:prstGeom>
        </p:spPr>
      </p:pic>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4"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5" cstate="print"/>
          <a:stretch>
            <a:fillRect/>
          </a:stretch>
        </p:blipFill>
        <p:spPr>
          <a:xfrm>
            <a:off x="0" y="6438534"/>
            <a:ext cx="1475656" cy="419465"/>
          </a:xfrm>
          <a:prstGeom prst="rect">
            <a:avLst/>
          </a:prstGeom>
        </p:spPr>
      </p:pic>
    </p:spTree>
    <p:extLst>
      <p:ext uri="{BB962C8B-B14F-4D97-AF65-F5344CB8AC3E}">
        <p14:creationId xmlns:p14="http://schemas.microsoft.com/office/powerpoint/2010/main" val="1017469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1794"/>
                                        </p:tgtEl>
                                        <p:attrNameLst>
                                          <p:attrName>style.visibility</p:attrName>
                                        </p:attrNameLst>
                                      </p:cBhvr>
                                      <p:to>
                                        <p:strVal val="visible"/>
                                      </p:to>
                                    </p:set>
                                    <p:anim calcmode="lin" valueType="num">
                                      <p:cBhvr>
                                        <p:cTn id="7" dur="500" fill="hold"/>
                                        <p:tgtEl>
                                          <p:spTgt spid="161794"/>
                                        </p:tgtEl>
                                        <p:attrNameLst>
                                          <p:attrName>ppt_w</p:attrName>
                                        </p:attrNameLst>
                                      </p:cBhvr>
                                      <p:tavLst>
                                        <p:tav tm="0">
                                          <p:val>
                                            <p:fltVal val="0"/>
                                          </p:val>
                                        </p:tav>
                                        <p:tav tm="100000">
                                          <p:val>
                                            <p:strVal val="#ppt_w"/>
                                          </p:val>
                                        </p:tav>
                                      </p:tavLst>
                                    </p:anim>
                                    <p:anim calcmode="lin" valueType="num">
                                      <p:cBhvr>
                                        <p:cTn id="8" dur="500" fill="hold"/>
                                        <p:tgtEl>
                                          <p:spTgt spid="161794"/>
                                        </p:tgtEl>
                                        <p:attrNameLst>
                                          <p:attrName>ppt_h</p:attrName>
                                        </p:attrNameLst>
                                      </p:cBhvr>
                                      <p:tavLst>
                                        <p:tav tm="0">
                                          <p:val>
                                            <p:fltVal val="0"/>
                                          </p:val>
                                        </p:tav>
                                        <p:tav tm="100000">
                                          <p:val>
                                            <p:strVal val="#ppt_h"/>
                                          </p:val>
                                        </p:tav>
                                      </p:tavLst>
                                    </p:anim>
                                    <p:animEffect transition="in" filter="fade">
                                      <p:cBhvr>
                                        <p:cTn id="9" dur="500"/>
                                        <p:tgtEl>
                                          <p:spTgt spid="161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1607196" y="44624"/>
            <a:ext cx="5917132" cy="392555"/>
          </a:xfrm>
        </p:spPr>
        <p:txBody>
          <a:bodyPr>
            <a:noAutofit/>
          </a:bodyPr>
          <a:lstStyle/>
          <a:p>
            <a:r>
              <a:rPr lang="pt-BR" sz="2400" b="1" dirty="0">
                <a:solidFill>
                  <a:srgbClr val="C00000"/>
                </a:solidFill>
                <a:effectLst>
                  <a:outerShdw blurRad="38100" dist="38100" dir="2700000" algn="tl">
                    <a:srgbClr val="000000">
                      <a:alpha val="43137"/>
                    </a:srgbClr>
                  </a:outerShdw>
                </a:effectLst>
              </a:rPr>
              <a:t>Biblioteca Jorge de Abreu Coutinho</a:t>
            </a:r>
          </a:p>
        </p:txBody>
      </p:sp>
      <p:pic>
        <p:nvPicPr>
          <p:cNvPr id="181255" name="Picture 7" descr="DSCN5140"/>
          <p:cNvPicPr>
            <a:picLocks noChangeAspect="1" noChangeArrowheads="1"/>
          </p:cNvPicPr>
          <p:nvPr/>
        </p:nvPicPr>
        <p:blipFill>
          <a:blip r:embed="rId3" cstate="print">
            <a:lum bright="12000" contrast="20000"/>
          </a:blip>
          <a:srcRect/>
          <a:stretch>
            <a:fillRect/>
          </a:stretch>
        </p:blipFill>
        <p:spPr bwMode="auto">
          <a:xfrm>
            <a:off x="107379" y="476672"/>
            <a:ext cx="4464050" cy="3443288"/>
          </a:xfrm>
          <a:prstGeom prst="rect">
            <a:avLst/>
          </a:prstGeom>
          <a:noFill/>
          <a:ln w="9525">
            <a:noFill/>
            <a:miter lim="800000"/>
            <a:headEnd/>
            <a:tailEnd/>
          </a:ln>
        </p:spPr>
      </p:pic>
      <p:pic>
        <p:nvPicPr>
          <p:cNvPr id="181258" name="Picture 10" descr="DSCN5139"/>
          <p:cNvPicPr>
            <a:picLocks noChangeAspect="1" noChangeArrowheads="1"/>
          </p:cNvPicPr>
          <p:nvPr/>
        </p:nvPicPr>
        <p:blipFill>
          <a:blip r:embed="rId4" cstate="print"/>
          <a:srcRect/>
          <a:stretch>
            <a:fillRect/>
          </a:stretch>
        </p:blipFill>
        <p:spPr bwMode="auto">
          <a:xfrm>
            <a:off x="4571429" y="476672"/>
            <a:ext cx="4321175" cy="3241675"/>
          </a:xfrm>
          <a:prstGeom prst="rect">
            <a:avLst/>
          </a:prstGeom>
          <a:noFill/>
        </p:spPr>
      </p:pic>
      <p:pic>
        <p:nvPicPr>
          <p:cNvPr id="181257" name="Picture 9" descr="DSCN5138"/>
          <p:cNvPicPr>
            <a:picLocks noChangeAspect="1" noChangeArrowheads="1"/>
          </p:cNvPicPr>
          <p:nvPr/>
        </p:nvPicPr>
        <p:blipFill>
          <a:blip r:embed="rId5" cstate="print"/>
          <a:srcRect/>
          <a:stretch>
            <a:fillRect/>
          </a:stretch>
        </p:blipFill>
        <p:spPr bwMode="auto">
          <a:xfrm>
            <a:off x="2242445" y="3501008"/>
            <a:ext cx="4201763" cy="3240360"/>
          </a:xfrm>
          <a:prstGeom prst="rect">
            <a:avLst/>
          </a:prstGeom>
          <a:noFill/>
        </p:spPr>
      </p:pic>
      <p:pic>
        <p:nvPicPr>
          <p:cNvPr id="181260" name="Picture 12" descr="DSCN5137"/>
          <p:cNvPicPr>
            <a:picLocks noChangeAspect="1" noChangeArrowheads="1"/>
          </p:cNvPicPr>
          <p:nvPr/>
        </p:nvPicPr>
        <p:blipFill>
          <a:blip r:embed="rId6" cstate="print"/>
          <a:srcRect/>
          <a:stretch>
            <a:fillRect/>
          </a:stretch>
        </p:blipFill>
        <p:spPr bwMode="auto">
          <a:xfrm>
            <a:off x="6084316" y="3889151"/>
            <a:ext cx="2808288" cy="2105344"/>
          </a:xfrm>
          <a:prstGeom prst="rect">
            <a:avLst/>
          </a:prstGeom>
          <a:noFill/>
        </p:spPr>
      </p:pic>
      <p:pic>
        <p:nvPicPr>
          <p:cNvPr id="181261" name="Picture 13" descr="DSCN5135"/>
          <p:cNvPicPr>
            <a:picLocks noChangeAspect="1" noChangeArrowheads="1"/>
          </p:cNvPicPr>
          <p:nvPr/>
        </p:nvPicPr>
        <p:blipFill>
          <a:blip r:embed="rId7" cstate="print"/>
          <a:srcRect/>
          <a:stretch>
            <a:fillRect/>
          </a:stretch>
        </p:blipFill>
        <p:spPr bwMode="auto">
          <a:xfrm>
            <a:off x="35496" y="4031461"/>
            <a:ext cx="2748552" cy="2061835"/>
          </a:xfrm>
          <a:prstGeom prst="rect">
            <a:avLst/>
          </a:prstGeom>
          <a:noFill/>
        </p:spPr>
      </p:pic>
      <p:pic>
        <p:nvPicPr>
          <p:cNvPr id="11" name="Imagem 10">
            <a:extLst>
              <a:ext uri="{FF2B5EF4-FFF2-40B4-BE49-F238E27FC236}">
                <a16:creationId xmlns:a16="http://schemas.microsoft.com/office/drawing/2014/main" xmlns="" id="{B5B269EB-3AB9-429A-8F0A-3E49F42B932A}"/>
              </a:ext>
            </a:extLst>
          </p:cNvPr>
          <p:cNvPicPr>
            <a:picLocks noChangeAspect="1"/>
          </p:cNvPicPr>
          <p:nvPr/>
        </p:nvPicPr>
        <p:blipFill>
          <a:blip r:embed="rId8" cstate="print"/>
          <a:stretch>
            <a:fillRect/>
          </a:stretch>
        </p:blipFill>
        <p:spPr>
          <a:xfrm>
            <a:off x="8676456" y="6192688"/>
            <a:ext cx="422545" cy="620688"/>
          </a:xfrm>
          <a:prstGeom prst="rect">
            <a:avLst/>
          </a:prstGeom>
        </p:spPr>
      </p:pic>
      <p:pic>
        <p:nvPicPr>
          <p:cNvPr id="12" name="Imagem 11">
            <a:extLst>
              <a:ext uri="{FF2B5EF4-FFF2-40B4-BE49-F238E27FC236}">
                <a16:creationId xmlns:a16="http://schemas.microsoft.com/office/drawing/2014/main" xmlns="" id="{C9F786A8-426F-45E7-9D70-F269177C969A}"/>
              </a:ext>
            </a:extLst>
          </p:cNvPr>
          <p:cNvPicPr>
            <a:picLocks noChangeAspect="1"/>
          </p:cNvPicPr>
          <p:nvPr/>
        </p:nvPicPr>
        <p:blipFill>
          <a:blip r:embed="rId9" cstate="print"/>
          <a:stretch>
            <a:fillRect/>
          </a:stretch>
        </p:blipFill>
        <p:spPr>
          <a:xfrm>
            <a:off x="0" y="6438534"/>
            <a:ext cx="1475656" cy="419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115616" y="707498"/>
            <a:ext cx="6984963" cy="5889854"/>
          </a:xfrm>
        </p:spPr>
        <p:txBody>
          <a:bodyPr>
            <a:normAutofit fontScale="90000"/>
          </a:bodyPr>
          <a:lstStyle/>
          <a:p>
            <a:r>
              <a:rPr lang="pt-BR" sz="2200" b="1" dirty="0">
                <a:solidFill>
                  <a:srgbClr val="0066CC"/>
                </a:solidFill>
                <a:latin typeface="Calibri" pitchFamily="34" charset="0"/>
                <a:cs typeface="Calibri" pitchFamily="34" charset="0"/>
              </a:rPr>
              <a:t/>
            </a:r>
            <a:br>
              <a:rPr lang="pt-BR" sz="2200" b="1" dirty="0">
                <a:solidFill>
                  <a:srgbClr val="0066CC"/>
                </a:solidFill>
                <a:latin typeface="Calibri" pitchFamily="34" charset="0"/>
                <a:cs typeface="Calibri" pitchFamily="34" charset="0"/>
              </a:rPr>
            </a:br>
            <a:r>
              <a:rPr lang="pt-BR" sz="2200" b="1" dirty="0">
                <a:solidFill>
                  <a:srgbClr val="0066CC"/>
                </a:solidFill>
                <a:latin typeface="Calibri" pitchFamily="34" charset="0"/>
                <a:cs typeface="Calibri" pitchFamily="34" charset="0"/>
              </a:rPr>
              <a:t>Profa. Cassia </a:t>
            </a:r>
            <a:r>
              <a:rPr lang="pt-BR" sz="2200" b="1" dirty="0" err="1">
                <a:solidFill>
                  <a:srgbClr val="0066CC"/>
                </a:solidFill>
                <a:latin typeface="Calibri" pitchFamily="34" charset="0"/>
                <a:cs typeface="Calibri" pitchFamily="34" charset="0"/>
              </a:rPr>
              <a:t>Curan</a:t>
            </a:r>
            <a:r>
              <a:rPr lang="pt-BR" sz="2200" b="1" dirty="0">
                <a:solidFill>
                  <a:srgbClr val="0066CC"/>
                </a:solidFill>
                <a:latin typeface="Calibri" pitchFamily="34" charset="0"/>
                <a:cs typeface="Calibri" pitchFamily="34" charset="0"/>
              </a:rPr>
              <a:t> </a:t>
            </a:r>
            <a:r>
              <a:rPr lang="pt-BR" sz="2200" b="1" dirty="0" err="1">
                <a:solidFill>
                  <a:srgbClr val="0066CC"/>
                </a:solidFill>
                <a:latin typeface="Calibri" pitchFamily="34" charset="0"/>
                <a:cs typeface="Calibri" pitchFamily="34" charset="0"/>
              </a:rPr>
              <a:t>Turci</a:t>
            </a:r>
            <a:r>
              <a:rPr lang="pt-BR" sz="2200" b="1" dirty="0">
                <a:solidFill>
                  <a:srgbClr val="0066CC"/>
                </a:solidFill>
                <a:latin typeface="Calibri" pitchFamily="34" charset="0"/>
                <a:cs typeface="Calibri" pitchFamily="34" charset="0"/>
              </a:rPr>
              <a:t> (diretoria@iq.ufrj.br)</a:t>
            </a:r>
            <a:br>
              <a:rPr lang="pt-BR" sz="2200" b="1" dirty="0">
                <a:solidFill>
                  <a:srgbClr val="0066CC"/>
                </a:solidFill>
                <a:latin typeface="Calibri" pitchFamily="34" charset="0"/>
                <a:cs typeface="Calibri" pitchFamily="34" charset="0"/>
              </a:rPr>
            </a:br>
            <a:r>
              <a:rPr lang="pt-BR" sz="2200" b="1" dirty="0">
                <a:solidFill>
                  <a:schemeClr val="tx1"/>
                </a:solidFill>
                <a:latin typeface="Calibri" pitchFamily="34" charset="0"/>
                <a:cs typeface="Calibri" pitchFamily="34" charset="0"/>
              </a:rPr>
              <a:t>Diretora</a:t>
            </a:r>
            <a:br>
              <a:rPr lang="pt-BR" sz="2200" b="1" dirty="0">
                <a:solidFill>
                  <a:schemeClr val="tx1"/>
                </a:solidFill>
                <a:latin typeface="Calibri" pitchFamily="34" charset="0"/>
                <a:cs typeface="Calibri" pitchFamily="34" charset="0"/>
              </a:rPr>
            </a:br>
            <a:r>
              <a:rPr lang="pt-BR" sz="2200" b="1" dirty="0">
                <a:solidFill>
                  <a:schemeClr val="tx1"/>
                </a:solidFill>
                <a:latin typeface="Calibri" pitchFamily="34" charset="0"/>
                <a:cs typeface="Calibri" pitchFamily="34" charset="0"/>
              </a:rPr>
              <a:t/>
            </a:r>
            <a:br>
              <a:rPr lang="pt-BR" sz="2200" b="1" dirty="0">
                <a:solidFill>
                  <a:schemeClr val="tx1"/>
                </a:solidFill>
                <a:latin typeface="Calibri" pitchFamily="34" charset="0"/>
                <a:cs typeface="Calibri" pitchFamily="34" charset="0"/>
              </a:rPr>
            </a:br>
            <a:r>
              <a:rPr lang="pt-BR" sz="2200" b="1" dirty="0">
                <a:solidFill>
                  <a:srgbClr val="0066CC"/>
                </a:solidFill>
                <a:latin typeface="Calibri" pitchFamily="34" charset="0"/>
                <a:cs typeface="Calibri" pitchFamily="34" charset="0"/>
              </a:rPr>
              <a:t>Prof. Claudio José A. Mota (vicediretoria@iq.ufrj.br)</a:t>
            </a:r>
            <a:br>
              <a:rPr lang="pt-BR" sz="2200" b="1" dirty="0">
                <a:solidFill>
                  <a:srgbClr val="0066CC"/>
                </a:solidFill>
                <a:latin typeface="Calibri" pitchFamily="34" charset="0"/>
                <a:cs typeface="Calibri" pitchFamily="34" charset="0"/>
              </a:rPr>
            </a:br>
            <a:r>
              <a:rPr lang="pt-BR" sz="2200" b="1" dirty="0">
                <a:latin typeface="Calibri" pitchFamily="34" charset="0"/>
                <a:cs typeface="Calibri" pitchFamily="34" charset="0"/>
              </a:rPr>
              <a:t>Vice-diretor</a:t>
            </a:r>
            <a:br>
              <a:rPr lang="pt-BR" sz="2200" b="1" dirty="0">
                <a:latin typeface="Calibri" pitchFamily="34" charset="0"/>
                <a:cs typeface="Calibri" pitchFamily="34" charset="0"/>
              </a:rPr>
            </a:br>
            <a:r>
              <a:rPr lang="pt-BR" sz="2200" b="1" dirty="0">
                <a:solidFill>
                  <a:srgbClr val="FF6600"/>
                </a:solidFill>
                <a:latin typeface="Calibri" pitchFamily="34" charset="0"/>
                <a:cs typeface="Calibri" pitchFamily="34" charset="0"/>
              </a:rPr>
              <a:t/>
            </a:r>
            <a:br>
              <a:rPr lang="pt-BR" sz="2200" b="1" dirty="0">
                <a:solidFill>
                  <a:srgbClr val="FF6600"/>
                </a:solidFill>
                <a:latin typeface="Calibri" pitchFamily="34" charset="0"/>
                <a:cs typeface="Calibri" pitchFamily="34" charset="0"/>
              </a:rPr>
            </a:br>
            <a:r>
              <a:rPr lang="pt-BR" sz="2000" b="1" dirty="0">
                <a:solidFill>
                  <a:srgbClr val="0066CC"/>
                </a:solidFill>
                <a:latin typeface="Calibri" pitchFamily="34" charset="0"/>
                <a:cs typeface="Calibri" pitchFamily="34" charset="0"/>
              </a:rPr>
              <a:t>Profa. Rosane A.S. San Gil </a:t>
            </a:r>
            <a:r>
              <a:rPr lang="pt-BR" sz="2000" b="1" dirty="0">
                <a:solidFill>
                  <a:srgbClr val="FF0000"/>
                </a:solidFill>
                <a:latin typeface="Calibri" pitchFamily="34" charset="0"/>
                <a:cs typeface="Calibri" pitchFamily="34" charset="0"/>
              </a:rPr>
              <a:t/>
            </a:r>
            <a:br>
              <a:rPr lang="pt-BR" sz="2000" b="1" dirty="0">
                <a:solidFill>
                  <a:srgbClr val="FF0000"/>
                </a:solidFill>
                <a:latin typeface="Calibri" pitchFamily="34" charset="0"/>
                <a:cs typeface="Calibri" pitchFamily="34" charset="0"/>
              </a:rPr>
            </a:br>
            <a:r>
              <a:rPr lang="pt-BR" sz="2000" b="1" dirty="0">
                <a:solidFill>
                  <a:schemeClr val="tx1"/>
                </a:solidFill>
                <a:latin typeface="Calibri" pitchFamily="34" charset="0"/>
                <a:cs typeface="Calibri" pitchFamily="34" charset="0"/>
              </a:rPr>
              <a:t>Diretora Adjunta de Graduação e </a:t>
            </a:r>
            <a:br>
              <a:rPr lang="pt-BR" sz="2000" b="1" dirty="0">
                <a:solidFill>
                  <a:schemeClr val="tx1"/>
                </a:solidFill>
                <a:latin typeface="Calibri" pitchFamily="34" charset="0"/>
                <a:cs typeface="Calibri" pitchFamily="34" charset="0"/>
              </a:rPr>
            </a:br>
            <a:r>
              <a:rPr lang="pt-BR" sz="2000" b="1" dirty="0">
                <a:solidFill>
                  <a:schemeClr val="tx1"/>
                </a:solidFill>
                <a:latin typeface="Calibri" pitchFamily="34" charset="0"/>
                <a:cs typeface="Calibri" pitchFamily="34" charset="0"/>
              </a:rPr>
              <a:t>Coordenadora do Curso de Química-Atribuições Tecnológicas (2016</a:t>
            </a:r>
            <a:r>
              <a:rPr lang="pt-BR" sz="2000" b="1" dirty="0">
                <a:solidFill>
                  <a:schemeClr val="tx1"/>
                </a:solidFill>
                <a:latin typeface="Calibri" pitchFamily="34" charset="0"/>
                <a:cs typeface="Calibri" pitchFamily="34" charset="0"/>
                <a:sym typeface="Symbol" panose="05050102010706020507" pitchFamily="18" charset="2"/>
              </a:rPr>
              <a:t>  )</a:t>
            </a:r>
            <a:r>
              <a:rPr lang="pt-BR" sz="2000" b="1" dirty="0">
                <a:solidFill>
                  <a:schemeClr val="tx1"/>
                </a:solidFill>
                <a:latin typeface="Calibri" pitchFamily="34" charset="0"/>
                <a:cs typeface="Calibri" pitchFamily="34" charset="0"/>
              </a:rPr>
              <a:t/>
            </a:r>
            <a:br>
              <a:rPr lang="pt-BR" sz="2000" b="1" dirty="0">
                <a:solidFill>
                  <a:schemeClr val="tx1"/>
                </a:solidFill>
                <a:latin typeface="Calibri" pitchFamily="34" charset="0"/>
                <a:cs typeface="Calibri" pitchFamily="34" charset="0"/>
              </a:rPr>
            </a:br>
            <a:r>
              <a:rPr lang="pt-BR" sz="2000" b="1" dirty="0">
                <a:solidFill>
                  <a:srgbClr val="0066CC"/>
                </a:solidFill>
                <a:latin typeface="Calibri" pitchFamily="34" charset="0"/>
                <a:cs typeface="Calibri" pitchFamily="34" charset="0"/>
              </a:rPr>
              <a:t>Profa. Bianca Cruz Neves</a:t>
            </a:r>
            <a:br>
              <a:rPr lang="pt-BR" sz="2000" b="1" dirty="0">
                <a:solidFill>
                  <a:srgbClr val="0066CC"/>
                </a:solidFill>
                <a:latin typeface="Calibri" pitchFamily="34" charset="0"/>
                <a:cs typeface="Calibri" pitchFamily="34" charset="0"/>
              </a:rPr>
            </a:br>
            <a:r>
              <a:rPr lang="pt-BR" sz="2000" b="1" dirty="0">
                <a:solidFill>
                  <a:schemeClr val="tx1"/>
                </a:solidFill>
                <a:latin typeface="Calibri" pitchFamily="34" charset="0"/>
                <a:cs typeface="Calibri" pitchFamily="34" charset="0"/>
              </a:rPr>
              <a:t>Coordenadora do Curso de Licenciatura em Química</a:t>
            </a:r>
            <a:br>
              <a:rPr lang="pt-BR" sz="2000" b="1" dirty="0">
                <a:solidFill>
                  <a:schemeClr val="tx1"/>
                </a:solidFill>
                <a:latin typeface="Calibri" pitchFamily="34" charset="0"/>
                <a:cs typeface="Calibri" pitchFamily="34" charset="0"/>
              </a:rPr>
            </a:br>
            <a:r>
              <a:rPr lang="pt-BR" sz="2000" b="1" dirty="0">
                <a:solidFill>
                  <a:srgbClr val="0066CC"/>
                </a:solidFill>
                <a:latin typeface="Calibri" pitchFamily="34" charset="0"/>
                <a:cs typeface="Calibri" pitchFamily="34" charset="0"/>
              </a:rPr>
              <a:t>Prof. Marco </a:t>
            </a:r>
            <a:r>
              <a:rPr lang="pt-BR" sz="2000" b="1" dirty="0" err="1">
                <a:solidFill>
                  <a:srgbClr val="0066CC"/>
                </a:solidFill>
                <a:latin typeface="Calibri" pitchFamily="34" charset="0"/>
                <a:cs typeface="Calibri" pitchFamily="34" charset="0"/>
              </a:rPr>
              <a:t>Antonio</a:t>
            </a:r>
            <a:r>
              <a:rPr lang="pt-BR" sz="2000" b="1" dirty="0">
                <a:solidFill>
                  <a:srgbClr val="0066CC"/>
                </a:solidFill>
                <a:latin typeface="Calibri" pitchFamily="34" charset="0"/>
                <a:cs typeface="Calibri" pitchFamily="34" charset="0"/>
              </a:rPr>
              <a:t> </a:t>
            </a:r>
            <a:r>
              <a:rPr lang="pt-BR" sz="2000" b="1" dirty="0" err="1">
                <a:solidFill>
                  <a:srgbClr val="0066CC"/>
                </a:solidFill>
                <a:latin typeface="Calibri" pitchFamily="34" charset="0"/>
                <a:cs typeface="Calibri" pitchFamily="34" charset="0"/>
              </a:rPr>
              <a:t>Chaer</a:t>
            </a:r>
            <a:r>
              <a:rPr lang="pt-BR" sz="2000" b="1" dirty="0">
                <a:solidFill>
                  <a:srgbClr val="0066CC"/>
                </a:solidFill>
                <a:latin typeface="Calibri" pitchFamily="34" charset="0"/>
                <a:cs typeface="Calibri" pitchFamily="34" charset="0"/>
              </a:rPr>
              <a:t> Nascimento</a:t>
            </a:r>
            <a:br>
              <a:rPr lang="pt-BR" sz="2000" b="1" dirty="0">
                <a:solidFill>
                  <a:srgbClr val="0066CC"/>
                </a:solidFill>
                <a:latin typeface="Calibri" pitchFamily="34" charset="0"/>
                <a:cs typeface="Calibri" pitchFamily="34" charset="0"/>
              </a:rPr>
            </a:br>
            <a:r>
              <a:rPr lang="pt-BR" sz="2000" b="1" dirty="0">
                <a:latin typeface="Calibri" pitchFamily="34" charset="0"/>
                <a:cs typeface="Calibri" pitchFamily="34" charset="0"/>
              </a:rPr>
              <a:t>Coordenador do Curso de Licenciatura </a:t>
            </a:r>
            <a:r>
              <a:rPr lang="pt-BR" sz="2000" b="1" dirty="0" err="1">
                <a:latin typeface="Calibri" pitchFamily="34" charset="0"/>
                <a:cs typeface="Calibri" pitchFamily="34" charset="0"/>
              </a:rPr>
              <a:t>EaD</a:t>
            </a:r>
            <a:r>
              <a:rPr lang="pt-BR" sz="2000" b="1" dirty="0">
                <a:latin typeface="Calibri" pitchFamily="34" charset="0"/>
                <a:cs typeface="Calibri" pitchFamily="34" charset="0"/>
              </a:rPr>
              <a:t> (consórcio CEDERJ)</a:t>
            </a:r>
            <a:r>
              <a:rPr lang="pt-BR" sz="2000" b="1" dirty="0">
                <a:solidFill>
                  <a:schemeClr val="tx1"/>
                </a:solidFill>
                <a:latin typeface="Calibri" pitchFamily="34" charset="0"/>
                <a:cs typeface="Calibri" pitchFamily="34" charset="0"/>
              </a:rPr>
              <a:t/>
            </a:r>
            <a:br>
              <a:rPr lang="pt-BR" sz="2000" b="1" dirty="0">
                <a:solidFill>
                  <a:schemeClr val="tx1"/>
                </a:solidFill>
                <a:latin typeface="Calibri" pitchFamily="34" charset="0"/>
                <a:cs typeface="Calibri" pitchFamily="34" charset="0"/>
              </a:rPr>
            </a:br>
            <a:r>
              <a:rPr lang="pt-BR" sz="2000" b="1" dirty="0">
                <a:solidFill>
                  <a:srgbClr val="0066CC"/>
                </a:solidFill>
                <a:latin typeface="Calibri" pitchFamily="34" charset="0"/>
                <a:cs typeface="Calibri" pitchFamily="34" charset="0"/>
              </a:rPr>
              <a:t>Prof. Thiago M. Cardozo</a:t>
            </a:r>
            <a:br>
              <a:rPr lang="pt-BR" sz="2000" b="1" dirty="0">
                <a:solidFill>
                  <a:srgbClr val="0066CC"/>
                </a:solidFill>
                <a:latin typeface="Calibri" pitchFamily="34" charset="0"/>
                <a:cs typeface="Calibri" pitchFamily="34" charset="0"/>
              </a:rPr>
            </a:br>
            <a:r>
              <a:rPr lang="pt-BR" sz="2000" b="1" dirty="0">
                <a:latin typeface="Calibri" pitchFamily="34" charset="0"/>
                <a:cs typeface="Calibri" pitchFamily="34" charset="0"/>
              </a:rPr>
              <a:t>Coordenador do Curso de Bacharelado em Química</a:t>
            </a:r>
            <a:br>
              <a:rPr lang="pt-BR" sz="2000" b="1" dirty="0">
                <a:latin typeface="Calibri" pitchFamily="34" charset="0"/>
                <a:cs typeface="Calibri" pitchFamily="34" charset="0"/>
              </a:rPr>
            </a:br>
            <a:r>
              <a:rPr lang="pt-BR" sz="2000" b="1" dirty="0">
                <a:solidFill>
                  <a:srgbClr val="0066CC"/>
                </a:solidFill>
                <a:latin typeface="Calibri" pitchFamily="34" charset="0"/>
                <a:cs typeface="Calibri" pitchFamily="34" charset="0"/>
              </a:rPr>
              <a:t>Profa. Iracema </a:t>
            </a:r>
            <a:r>
              <a:rPr lang="pt-BR" sz="2000" b="1" dirty="0" err="1">
                <a:solidFill>
                  <a:srgbClr val="0066CC"/>
                </a:solidFill>
                <a:latin typeface="Calibri" pitchFamily="34" charset="0"/>
                <a:cs typeface="Calibri" pitchFamily="34" charset="0"/>
              </a:rPr>
              <a:t>Takase</a:t>
            </a:r>
            <a:r>
              <a:rPr lang="pt-BR" sz="2000" b="1" dirty="0">
                <a:solidFill>
                  <a:srgbClr val="0066CC"/>
                </a:solidFill>
                <a:latin typeface="Calibri" pitchFamily="34" charset="0"/>
                <a:cs typeface="Calibri" pitchFamily="34" charset="0"/>
              </a:rPr>
              <a:t/>
            </a:r>
            <a:br>
              <a:rPr lang="pt-BR" sz="2000" b="1" dirty="0">
                <a:solidFill>
                  <a:srgbClr val="0066CC"/>
                </a:solidFill>
                <a:latin typeface="Calibri" pitchFamily="34" charset="0"/>
                <a:cs typeface="Calibri" pitchFamily="34" charset="0"/>
              </a:rPr>
            </a:br>
            <a:r>
              <a:rPr lang="pt-BR" sz="2000" b="1" dirty="0">
                <a:latin typeface="Calibri" pitchFamily="34" charset="0"/>
                <a:cs typeface="Calibri" pitchFamily="34" charset="0"/>
              </a:rPr>
              <a:t>Diretora Adjunta de Extensão</a:t>
            </a:r>
            <a:br>
              <a:rPr lang="pt-BR" sz="2000" b="1" dirty="0">
                <a:latin typeface="Calibri" pitchFamily="34" charset="0"/>
                <a:cs typeface="Calibri" pitchFamily="34" charset="0"/>
              </a:rPr>
            </a:br>
            <a:r>
              <a:rPr lang="pt-BR" sz="2000" b="1" dirty="0">
                <a:solidFill>
                  <a:srgbClr val="0066CC"/>
                </a:solidFill>
                <a:latin typeface="Calibri" pitchFamily="34" charset="0"/>
                <a:cs typeface="Calibri" pitchFamily="34" charset="0"/>
              </a:rPr>
              <a:t>Profa. Vania M.F. </a:t>
            </a:r>
            <a:r>
              <a:rPr lang="pt-BR" sz="2000" b="1" dirty="0" err="1">
                <a:solidFill>
                  <a:srgbClr val="0066CC"/>
                </a:solidFill>
                <a:latin typeface="Calibri" pitchFamily="34" charset="0"/>
                <a:cs typeface="Calibri" pitchFamily="34" charset="0"/>
              </a:rPr>
              <a:t>Paschoalin</a:t>
            </a:r>
            <a:r>
              <a:rPr lang="pt-BR" sz="2000" b="1" dirty="0">
                <a:solidFill>
                  <a:srgbClr val="0066CC"/>
                </a:solidFill>
                <a:latin typeface="Calibri" pitchFamily="34" charset="0"/>
                <a:cs typeface="Calibri" pitchFamily="34" charset="0"/>
              </a:rPr>
              <a:t> </a:t>
            </a:r>
            <a:br>
              <a:rPr lang="pt-BR" sz="2000" b="1" dirty="0">
                <a:solidFill>
                  <a:srgbClr val="0066CC"/>
                </a:solidFill>
                <a:latin typeface="Calibri" pitchFamily="34" charset="0"/>
                <a:cs typeface="Calibri" pitchFamily="34" charset="0"/>
              </a:rPr>
            </a:br>
            <a:r>
              <a:rPr lang="pt-BR" sz="2000" b="1" dirty="0">
                <a:latin typeface="Calibri" pitchFamily="34" charset="0"/>
                <a:cs typeface="Calibri" pitchFamily="34" charset="0"/>
              </a:rPr>
              <a:t>Diretora Adjunta de Pós-Graduação</a:t>
            </a:r>
          </a:p>
        </p:txBody>
      </p:sp>
      <p:pic>
        <p:nvPicPr>
          <p:cNvPr id="4" name="Imagem 3"/>
          <p:cNvPicPr>
            <a:picLocks noChangeAspect="1"/>
          </p:cNvPicPr>
          <p:nvPr/>
        </p:nvPicPr>
        <p:blipFill rotWithShape="1">
          <a:blip r:embed="rId3" cstate="print">
            <a:extLst>
              <a:ext uri="{28A0092B-C50C-407E-A947-70E740481C1C}">
                <a14:useLocalDpi xmlns:a14="http://schemas.microsoft.com/office/drawing/2010/main" val="0"/>
              </a:ext>
            </a:extLst>
          </a:blip>
          <a:srcRect b="28299"/>
          <a:stretch/>
        </p:blipFill>
        <p:spPr>
          <a:xfrm>
            <a:off x="683568" y="620688"/>
            <a:ext cx="1080120" cy="1069057"/>
          </a:xfrm>
          <a:prstGeom prst="rect">
            <a:avLst/>
          </a:prstGeom>
        </p:spPr>
      </p:pic>
      <p:pic>
        <p:nvPicPr>
          <p:cNvPr id="8" name="Imagem 7"/>
          <p:cNvPicPr>
            <a:picLocks noChangeAspect="1"/>
          </p:cNvPicPr>
          <p:nvPr/>
        </p:nvPicPr>
        <p:blipFill rotWithShape="1">
          <a:blip r:embed="rId4" cstate="print">
            <a:extLst>
              <a:ext uri="{28A0092B-C50C-407E-A947-70E740481C1C}">
                <a14:useLocalDpi xmlns:a14="http://schemas.microsoft.com/office/drawing/2010/main" val="0"/>
              </a:ext>
            </a:extLst>
          </a:blip>
          <a:srcRect t="-1" b="35536"/>
          <a:stretch/>
        </p:blipFill>
        <p:spPr>
          <a:xfrm>
            <a:off x="683568" y="1711873"/>
            <a:ext cx="1080120" cy="1069055"/>
          </a:xfrm>
          <a:prstGeom prst="rect">
            <a:avLst/>
          </a:prstGeom>
        </p:spPr>
      </p:pic>
      <p:pic>
        <p:nvPicPr>
          <p:cNvPr id="9" name="Imagem 8">
            <a:extLst>
              <a:ext uri="{FF2B5EF4-FFF2-40B4-BE49-F238E27FC236}">
                <a16:creationId xmlns:a16="http://schemas.microsoft.com/office/drawing/2014/main" xmlns="" id="{B5B269EB-3AB9-429A-8F0A-3E49F42B932A}"/>
              </a:ext>
            </a:extLst>
          </p:cNvPr>
          <p:cNvPicPr>
            <a:picLocks noChangeAspect="1"/>
          </p:cNvPicPr>
          <p:nvPr/>
        </p:nvPicPr>
        <p:blipFill>
          <a:blip r:embed="rId5" cstate="print"/>
          <a:stretch>
            <a:fillRect/>
          </a:stretch>
        </p:blipFill>
        <p:spPr>
          <a:xfrm>
            <a:off x="8676456" y="6192688"/>
            <a:ext cx="422545" cy="620688"/>
          </a:xfrm>
          <a:prstGeom prst="rect">
            <a:avLst/>
          </a:prstGeom>
        </p:spPr>
      </p:pic>
      <p:pic>
        <p:nvPicPr>
          <p:cNvPr id="10" name="Imagem 9">
            <a:extLst>
              <a:ext uri="{FF2B5EF4-FFF2-40B4-BE49-F238E27FC236}">
                <a16:creationId xmlns:a16="http://schemas.microsoft.com/office/drawing/2014/main" xmlns="" id="{C9F786A8-426F-45E7-9D70-F269177C969A}"/>
              </a:ext>
            </a:extLst>
          </p:cNvPr>
          <p:cNvPicPr>
            <a:picLocks noChangeAspect="1"/>
          </p:cNvPicPr>
          <p:nvPr/>
        </p:nvPicPr>
        <p:blipFill>
          <a:blip r:embed="rId6" cstate="print"/>
          <a:stretch>
            <a:fillRect/>
          </a:stretch>
        </p:blipFill>
        <p:spPr>
          <a:xfrm>
            <a:off x="0" y="6438534"/>
            <a:ext cx="1475656" cy="419465"/>
          </a:xfrm>
          <a:prstGeom prst="rect">
            <a:avLst/>
          </a:prstGeom>
        </p:spPr>
      </p:pic>
      <p:sp>
        <p:nvSpPr>
          <p:cNvPr id="11" name="Título 2"/>
          <p:cNvSpPr txBox="1">
            <a:spLocks/>
          </p:cNvSpPr>
          <p:nvPr/>
        </p:nvSpPr>
        <p:spPr>
          <a:xfrm>
            <a:off x="2339752" y="404664"/>
            <a:ext cx="4536504" cy="52114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ADMINISTRAÇÃO DO IQ-UFRJ </a:t>
            </a:r>
          </a:p>
          <a:p>
            <a:pPr fontAlgn="auto">
              <a:spcAft>
                <a:spcPts val="0"/>
              </a:spcAft>
            </a:pP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(até 12/2017)</a:t>
            </a:r>
          </a:p>
        </p:txBody>
      </p:sp>
    </p:spTree>
    <p:extLst>
      <p:ext uri="{BB962C8B-B14F-4D97-AF65-F5344CB8AC3E}">
        <p14:creationId xmlns:p14="http://schemas.microsoft.com/office/powerpoint/2010/main" val="4026993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76393" y="-27384"/>
            <a:ext cx="8995599" cy="673862"/>
          </a:xfrm>
        </p:spPr>
        <p:txBody>
          <a:bodyPr>
            <a:normAutofit/>
          </a:bodyPr>
          <a:lstStyle/>
          <a:p>
            <a:r>
              <a:rPr lang="pt-BR" sz="1800" b="1" dirty="0">
                <a:solidFill>
                  <a:srgbClr val="C00000"/>
                </a:solidFill>
                <a:effectLst>
                  <a:outerShdw blurRad="38100" dist="38100" dir="2700000" algn="tl">
                    <a:srgbClr val="000000">
                      <a:alpha val="43137"/>
                    </a:srgbClr>
                  </a:outerShdw>
                </a:effectLst>
              </a:rPr>
              <a:t>Laboratórios de Ensino – Graduação (4º, 5º e 6º andares bloco A e </a:t>
            </a:r>
            <a:r>
              <a:rPr lang="pt-BR" sz="1800" b="1" dirty="0" err="1">
                <a:solidFill>
                  <a:srgbClr val="C00000"/>
                </a:solidFill>
                <a:effectLst>
                  <a:outerShdw blurRad="38100" dist="38100" dir="2700000" algn="tl">
                    <a:srgbClr val="000000">
                      <a:alpha val="43137"/>
                    </a:srgbClr>
                  </a:outerShdw>
                </a:effectLst>
              </a:rPr>
              <a:t>Pólo</a:t>
            </a:r>
            <a:r>
              <a:rPr lang="pt-BR" sz="1800" b="1" dirty="0">
                <a:solidFill>
                  <a:srgbClr val="C00000"/>
                </a:solidFill>
                <a:effectLst>
                  <a:outerShdw blurRad="38100" dist="38100" dir="2700000" algn="tl">
                    <a:srgbClr val="000000">
                      <a:alpha val="43137"/>
                    </a:srgbClr>
                  </a:outerShdw>
                </a:effectLst>
              </a:rPr>
              <a:t> de Xistoquímica)</a:t>
            </a:r>
          </a:p>
        </p:txBody>
      </p:sp>
      <p:pic>
        <p:nvPicPr>
          <p:cNvPr id="168966" name="Picture 6" descr="DSCN4985"/>
          <p:cNvPicPr>
            <a:picLocks noChangeAspect="1" noChangeArrowheads="1"/>
          </p:cNvPicPr>
          <p:nvPr/>
        </p:nvPicPr>
        <p:blipFill>
          <a:blip r:embed="rId3" cstate="print"/>
          <a:srcRect/>
          <a:stretch>
            <a:fillRect/>
          </a:stretch>
        </p:blipFill>
        <p:spPr bwMode="auto">
          <a:xfrm>
            <a:off x="5796136" y="750287"/>
            <a:ext cx="3275856" cy="2458634"/>
          </a:xfrm>
          <a:prstGeom prst="rect">
            <a:avLst/>
          </a:prstGeom>
          <a:noFill/>
        </p:spPr>
      </p:pic>
      <p:pic>
        <p:nvPicPr>
          <p:cNvPr id="6"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64" y="3329015"/>
            <a:ext cx="4132657" cy="3099493"/>
          </a:xfrm>
          <a:prstGeom prst="rect">
            <a:avLst/>
          </a:prstGeom>
        </p:spPr>
      </p:pic>
      <p:pic>
        <p:nvPicPr>
          <p:cNvPr id="2" name="Imagem 1"/>
          <p:cNvPicPr>
            <a:picLocks noChangeAspect="1"/>
          </p:cNvPicPr>
          <p:nvPr/>
        </p:nvPicPr>
        <p:blipFill>
          <a:blip r:embed="rId5"/>
          <a:stretch>
            <a:fillRect/>
          </a:stretch>
        </p:blipFill>
        <p:spPr>
          <a:xfrm>
            <a:off x="76393" y="739876"/>
            <a:ext cx="4078128" cy="2711690"/>
          </a:xfrm>
          <a:prstGeom prst="rect">
            <a:avLst/>
          </a:prstGeom>
        </p:spPr>
      </p:pic>
      <p:pic>
        <p:nvPicPr>
          <p:cNvPr id="4" name="Imagem 3"/>
          <p:cNvPicPr>
            <a:picLocks noChangeAspect="1"/>
          </p:cNvPicPr>
          <p:nvPr/>
        </p:nvPicPr>
        <p:blipFill>
          <a:blip r:embed="rId6"/>
          <a:stretch>
            <a:fillRect/>
          </a:stretch>
        </p:blipFill>
        <p:spPr>
          <a:xfrm>
            <a:off x="5508104" y="4052244"/>
            <a:ext cx="3601639" cy="2401092"/>
          </a:xfrm>
          <a:prstGeom prst="rect">
            <a:avLst/>
          </a:prstGeom>
        </p:spPr>
      </p:pic>
      <p:pic>
        <p:nvPicPr>
          <p:cNvPr id="8" name="Imagem 7"/>
          <p:cNvPicPr>
            <a:picLocks noChangeAspect="1"/>
          </p:cNvPicPr>
          <p:nvPr/>
        </p:nvPicPr>
        <p:blipFill>
          <a:blip r:embed="rId7"/>
          <a:stretch>
            <a:fillRect/>
          </a:stretch>
        </p:blipFill>
        <p:spPr>
          <a:xfrm>
            <a:off x="2697876" y="2156889"/>
            <a:ext cx="4119068" cy="2746045"/>
          </a:xfrm>
          <a:prstGeom prst="rect">
            <a:avLst/>
          </a:prstGeom>
        </p:spPr>
      </p:pic>
      <p:pic>
        <p:nvPicPr>
          <p:cNvPr id="11" name="Imagem 10">
            <a:extLst>
              <a:ext uri="{FF2B5EF4-FFF2-40B4-BE49-F238E27FC236}">
                <a16:creationId xmlns:a16="http://schemas.microsoft.com/office/drawing/2014/main" xmlns="" id="{B5B269EB-3AB9-429A-8F0A-3E49F42B932A}"/>
              </a:ext>
            </a:extLst>
          </p:cNvPr>
          <p:cNvPicPr>
            <a:picLocks noChangeAspect="1"/>
          </p:cNvPicPr>
          <p:nvPr/>
        </p:nvPicPr>
        <p:blipFill>
          <a:blip r:embed="rId8" cstate="print"/>
          <a:stretch>
            <a:fillRect/>
          </a:stretch>
        </p:blipFill>
        <p:spPr>
          <a:xfrm>
            <a:off x="8676456" y="6192688"/>
            <a:ext cx="422545" cy="620688"/>
          </a:xfrm>
          <a:prstGeom prst="rect">
            <a:avLst/>
          </a:prstGeom>
        </p:spPr>
      </p:pic>
      <p:pic>
        <p:nvPicPr>
          <p:cNvPr id="12" name="Imagem 11">
            <a:extLst>
              <a:ext uri="{FF2B5EF4-FFF2-40B4-BE49-F238E27FC236}">
                <a16:creationId xmlns:a16="http://schemas.microsoft.com/office/drawing/2014/main" xmlns="" id="{C9F786A8-426F-45E7-9D70-F269177C969A}"/>
              </a:ext>
            </a:extLst>
          </p:cNvPr>
          <p:cNvPicPr>
            <a:picLocks noChangeAspect="1"/>
          </p:cNvPicPr>
          <p:nvPr/>
        </p:nvPicPr>
        <p:blipFill>
          <a:blip r:embed="rId9" cstate="print"/>
          <a:stretch>
            <a:fillRect/>
          </a:stretch>
        </p:blipFill>
        <p:spPr>
          <a:xfrm>
            <a:off x="0" y="6438534"/>
            <a:ext cx="1475656" cy="419465"/>
          </a:xfrm>
          <a:prstGeom prst="rect">
            <a:avLst/>
          </a:prstGeom>
        </p:spPr>
      </p:pic>
    </p:spTree>
    <p:extLst>
      <p:ext uri="{BB962C8B-B14F-4D97-AF65-F5344CB8AC3E}">
        <p14:creationId xmlns:p14="http://schemas.microsoft.com/office/powerpoint/2010/main" val="1166685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107504" y="44624"/>
            <a:ext cx="8933942" cy="504056"/>
          </a:xfrm>
        </p:spPr>
        <p:txBody>
          <a:bodyPr>
            <a:normAutofit fontScale="90000"/>
          </a:bodyPr>
          <a:lstStyle/>
          <a:p>
            <a:r>
              <a:rPr lang="pt-BR" sz="2400" b="1" dirty="0">
                <a:solidFill>
                  <a:srgbClr val="C00000"/>
                </a:solidFill>
                <a:effectLst>
                  <a:outerShdw blurRad="38100" dist="38100" dir="2700000" algn="tl">
                    <a:srgbClr val="000000">
                      <a:alpha val="43137"/>
                    </a:srgbClr>
                  </a:outerShdw>
                </a:effectLst>
              </a:rPr>
              <a:t>Laboratórios de Pesquisa (</a:t>
            </a:r>
            <a:r>
              <a:rPr lang="pt-BR" sz="2400" b="1" dirty="0" err="1">
                <a:solidFill>
                  <a:srgbClr val="C00000"/>
                </a:solidFill>
                <a:effectLst>
                  <a:outerShdw blurRad="38100" dist="38100" dir="2700000" algn="tl">
                    <a:srgbClr val="000000">
                      <a:alpha val="43137"/>
                    </a:srgbClr>
                  </a:outerShdw>
                </a:effectLst>
              </a:rPr>
              <a:t>Bl-A</a:t>
            </a:r>
            <a:r>
              <a:rPr lang="pt-BR" sz="2400" b="1" dirty="0">
                <a:solidFill>
                  <a:srgbClr val="C00000"/>
                </a:solidFill>
                <a:effectLst>
                  <a:outerShdw blurRad="38100" dist="38100" dir="2700000" algn="tl">
                    <a:srgbClr val="000000">
                      <a:alpha val="43137"/>
                    </a:srgbClr>
                  </a:outerShdw>
                </a:effectLst>
              </a:rPr>
              <a:t>, LBCD, </a:t>
            </a:r>
            <a:r>
              <a:rPr lang="pt-BR" sz="2400" b="1" dirty="0" err="1">
                <a:solidFill>
                  <a:srgbClr val="C00000"/>
                </a:solidFill>
                <a:effectLst>
                  <a:outerShdw blurRad="38100" dist="38100" dir="2700000" algn="tl">
                    <a:srgbClr val="000000">
                      <a:alpha val="43137"/>
                    </a:srgbClr>
                  </a:outerShdw>
                </a:effectLst>
              </a:rPr>
              <a:t>LabBioetanol</a:t>
            </a:r>
            <a:r>
              <a:rPr lang="pt-BR" sz="2400" b="1" dirty="0">
                <a:solidFill>
                  <a:srgbClr val="C00000"/>
                </a:solidFill>
                <a:effectLst>
                  <a:outerShdw blurRad="38100" dist="38100" dir="2700000" algn="tl">
                    <a:srgbClr val="000000">
                      <a:alpha val="43137"/>
                    </a:srgbClr>
                  </a:outerShdw>
                </a:effectLst>
              </a:rPr>
              <a:t>, </a:t>
            </a:r>
            <a:r>
              <a:rPr lang="pt-BR" sz="2400" b="1" dirty="0" err="1">
                <a:solidFill>
                  <a:srgbClr val="C00000"/>
                </a:solidFill>
                <a:effectLst>
                  <a:outerShdw blurRad="38100" dist="38100" dir="2700000" algn="tl">
                    <a:srgbClr val="000000">
                      <a:alpha val="43137"/>
                    </a:srgbClr>
                  </a:outerShdw>
                </a:effectLst>
              </a:rPr>
              <a:t>Pólo</a:t>
            </a:r>
            <a:r>
              <a:rPr lang="pt-BR" sz="2400" b="1" dirty="0">
                <a:solidFill>
                  <a:srgbClr val="C00000"/>
                </a:solidFill>
                <a:effectLst>
                  <a:outerShdw blurRad="38100" dist="38100" dir="2700000" algn="tl">
                    <a:srgbClr val="000000">
                      <a:alpha val="43137"/>
                    </a:srgbClr>
                  </a:outerShdw>
                </a:effectLst>
              </a:rPr>
              <a:t> de Xistoquímica)</a:t>
            </a:r>
          </a:p>
        </p:txBody>
      </p:sp>
      <p:pic>
        <p:nvPicPr>
          <p:cNvPr id="167940" name="Picture 4" descr="lab2"/>
          <p:cNvPicPr>
            <a:picLocks noChangeAspect="1" noChangeArrowheads="1"/>
          </p:cNvPicPr>
          <p:nvPr/>
        </p:nvPicPr>
        <p:blipFill>
          <a:blip r:embed="rId3" cstate="print"/>
          <a:srcRect/>
          <a:stretch>
            <a:fillRect/>
          </a:stretch>
        </p:blipFill>
        <p:spPr bwMode="auto">
          <a:xfrm>
            <a:off x="174561" y="620688"/>
            <a:ext cx="3826566" cy="2870170"/>
          </a:xfrm>
          <a:prstGeom prst="rect">
            <a:avLst/>
          </a:prstGeom>
          <a:noFill/>
          <a:ln w="9525">
            <a:noFill/>
            <a:miter lim="800000"/>
            <a:headEnd/>
            <a:tailEnd/>
          </a:ln>
        </p:spPr>
      </p:pic>
      <p:sp>
        <p:nvSpPr>
          <p:cNvPr id="167941" name="Text Box 5"/>
          <p:cNvSpPr txBox="1">
            <a:spLocks noChangeArrowheads="1"/>
          </p:cNvSpPr>
          <p:nvPr/>
        </p:nvSpPr>
        <p:spPr bwMode="auto">
          <a:xfrm>
            <a:off x="1042988" y="1650850"/>
            <a:ext cx="720725" cy="701675"/>
          </a:xfrm>
          <a:prstGeom prst="rect">
            <a:avLst/>
          </a:prstGeom>
          <a:noFill/>
          <a:ln w="9525">
            <a:noFill/>
            <a:miter lim="800000"/>
            <a:headEnd/>
            <a:tailEnd/>
          </a:ln>
          <a:effectLst/>
        </p:spPr>
        <p:txBody>
          <a:bodyPr>
            <a:spAutoFit/>
          </a:bodyPr>
          <a:lstStyle/>
          <a:p>
            <a:endParaRPr lang="en-US"/>
          </a:p>
        </p:txBody>
      </p:sp>
      <p:pic>
        <p:nvPicPr>
          <p:cNvPr id="2" name="Imagem 1"/>
          <p:cNvPicPr>
            <a:picLocks noChangeAspect="1"/>
          </p:cNvPicPr>
          <p:nvPr/>
        </p:nvPicPr>
        <p:blipFill>
          <a:blip r:embed="rId4"/>
          <a:stretch>
            <a:fillRect/>
          </a:stretch>
        </p:blipFill>
        <p:spPr>
          <a:xfrm>
            <a:off x="5220072" y="786010"/>
            <a:ext cx="3761449" cy="2353791"/>
          </a:xfrm>
          <a:prstGeom prst="rect">
            <a:avLst/>
          </a:prstGeom>
        </p:spPr>
      </p:pic>
      <p:pic>
        <p:nvPicPr>
          <p:cNvPr id="5" name="Imagem 4"/>
          <p:cNvPicPr>
            <a:picLocks noChangeAspect="1"/>
          </p:cNvPicPr>
          <p:nvPr/>
        </p:nvPicPr>
        <p:blipFill>
          <a:blip r:embed="rId5"/>
          <a:stretch>
            <a:fillRect/>
          </a:stretch>
        </p:blipFill>
        <p:spPr>
          <a:xfrm>
            <a:off x="2843808" y="1655243"/>
            <a:ext cx="3024336" cy="3662656"/>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3660" y="3284984"/>
            <a:ext cx="3764844" cy="2823633"/>
          </a:xfrm>
          <a:prstGeom prst="rect">
            <a:avLst/>
          </a:prstGeom>
        </p:spPr>
      </p:pic>
      <p:pic>
        <p:nvPicPr>
          <p:cNvPr id="13" name="Imagem 12"/>
          <p:cNvPicPr>
            <a:picLocks noChangeAspect="1"/>
          </p:cNvPicPr>
          <p:nvPr/>
        </p:nvPicPr>
        <p:blipFill>
          <a:blip r:embed="rId7" cstate="print"/>
          <a:stretch>
            <a:fillRect/>
          </a:stretch>
        </p:blipFill>
        <p:spPr>
          <a:xfrm>
            <a:off x="107504" y="3811500"/>
            <a:ext cx="3706484" cy="2462439"/>
          </a:xfrm>
          <a:prstGeom prst="rect">
            <a:avLst/>
          </a:prstGeom>
        </p:spPr>
      </p:pic>
      <p:pic>
        <p:nvPicPr>
          <p:cNvPr id="14" name="Imagem 13">
            <a:extLst>
              <a:ext uri="{FF2B5EF4-FFF2-40B4-BE49-F238E27FC236}">
                <a16:creationId xmlns:a16="http://schemas.microsoft.com/office/drawing/2014/main" xmlns="" id="{B5B269EB-3AB9-429A-8F0A-3E49F42B932A}"/>
              </a:ext>
            </a:extLst>
          </p:cNvPr>
          <p:cNvPicPr>
            <a:picLocks noChangeAspect="1"/>
          </p:cNvPicPr>
          <p:nvPr/>
        </p:nvPicPr>
        <p:blipFill>
          <a:blip r:embed="rId8" cstate="print"/>
          <a:stretch>
            <a:fillRect/>
          </a:stretch>
        </p:blipFill>
        <p:spPr>
          <a:xfrm>
            <a:off x="8676456" y="6192688"/>
            <a:ext cx="422545" cy="620688"/>
          </a:xfrm>
          <a:prstGeom prst="rect">
            <a:avLst/>
          </a:prstGeom>
        </p:spPr>
      </p:pic>
      <p:pic>
        <p:nvPicPr>
          <p:cNvPr id="15" name="Imagem 14">
            <a:extLst>
              <a:ext uri="{FF2B5EF4-FFF2-40B4-BE49-F238E27FC236}">
                <a16:creationId xmlns:a16="http://schemas.microsoft.com/office/drawing/2014/main" xmlns="" id="{C9F786A8-426F-45E7-9D70-F269177C969A}"/>
              </a:ext>
            </a:extLst>
          </p:cNvPr>
          <p:cNvPicPr>
            <a:picLocks noChangeAspect="1"/>
          </p:cNvPicPr>
          <p:nvPr/>
        </p:nvPicPr>
        <p:blipFill>
          <a:blip r:embed="rId9" cstate="print"/>
          <a:stretch>
            <a:fillRect/>
          </a:stretch>
        </p:blipFill>
        <p:spPr>
          <a:xfrm>
            <a:off x="0" y="6438534"/>
            <a:ext cx="1475656" cy="41946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a:xfrm>
            <a:off x="467544" y="620688"/>
            <a:ext cx="8280920" cy="1615727"/>
          </a:xfrm>
        </p:spPr>
        <p:txBody>
          <a:bodyPr>
            <a:noAutofit/>
          </a:bodyPr>
          <a:lstStyle/>
          <a:p>
            <a:pPr algn="l"/>
            <a: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Centro Acadêmico do Instituto de Química – CAIQ </a:t>
            </a:r>
            <a:b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Comissão Organizadora da Semana da Química – COSQ</a:t>
            </a:r>
            <a:b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Associação Atlética Acadêmica do IQ - AAAQ</a:t>
            </a:r>
            <a:b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Núcleo de Diversidade do IQ – </a:t>
            </a:r>
            <a:r>
              <a:rPr lang="pt-BR" sz="1600" b="1" i="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NuDIQ</a:t>
            </a:r>
            <a: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Saúde Mental no IQ - </a:t>
            </a:r>
            <a:r>
              <a:rPr lang="pt-BR" sz="1600" b="1" i="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PsIQ</a:t>
            </a:r>
            <a:endParaRPr lang="pt-BR" sz="16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85346" name="Picture 2" descr="Image may contain: 3 people, people smiling, h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6771" y="1700808"/>
            <a:ext cx="2664296" cy="2664297"/>
          </a:xfrm>
          <a:prstGeom prst="rect">
            <a:avLst/>
          </a:prstGeom>
          <a:noFill/>
          <a:extLst>
            <a:ext uri="{909E8E84-426E-40DD-AFC4-6F175D3DCCD1}">
              <a14:hiddenFill xmlns:a14="http://schemas.microsoft.com/office/drawing/2010/main">
                <a:solidFill>
                  <a:srgbClr val="FFFFFF"/>
                </a:solidFill>
              </a14:hiddenFill>
            </a:ext>
          </a:extLst>
        </p:spPr>
      </p:pic>
      <p:pic>
        <p:nvPicPr>
          <p:cNvPr id="185350" name="Picture 6" descr="Image may contain: 27 people, people smiling, indoo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3757" y="4143659"/>
            <a:ext cx="2690325" cy="2690325"/>
          </a:xfrm>
          <a:prstGeom prst="rect">
            <a:avLst/>
          </a:prstGeom>
          <a:noFill/>
          <a:extLst>
            <a:ext uri="{909E8E84-426E-40DD-AFC4-6F175D3DCCD1}">
              <a14:hiddenFill xmlns:a14="http://schemas.microsoft.com/office/drawing/2010/main">
                <a:solidFill>
                  <a:srgbClr val="FFFFFF"/>
                </a:solidFill>
              </a14:hiddenFill>
            </a:ext>
          </a:extLst>
        </p:spPr>
      </p:pic>
      <p:pic>
        <p:nvPicPr>
          <p:cNvPr id="185352" name="Picture 8" descr="No automatic alt text availa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68" y="4764383"/>
            <a:ext cx="2022202" cy="2022203"/>
          </a:xfrm>
          <a:prstGeom prst="rect">
            <a:avLst/>
          </a:prstGeom>
          <a:noFill/>
          <a:extLst>
            <a:ext uri="{909E8E84-426E-40DD-AFC4-6F175D3DCCD1}">
              <a14:hiddenFill xmlns:a14="http://schemas.microsoft.com/office/drawing/2010/main">
                <a:solidFill>
                  <a:srgbClr val="FFFFFF"/>
                </a:solidFill>
              </a14:hiddenFill>
            </a:ext>
          </a:extLst>
        </p:spPr>
      </p:pic>
      <p:pic>
        <p:nvPicPr>
          <p:cNvPr id="185348" name="Picture 4" descr="Image may contain: tex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06" y="4881898"/>
            <a:ext cx="3346433" cy="1952086"/>
          </a:xfrm>
          <a:prstGeom prst="rect">
            <a:avLst/>
          </a:prstGeom>
          <a:noFill/>
          <a:extLst>
            <a:ext uri="{909E8E84-426E-40DD-AFC4-6F175D3DCCD1}">
              <a14:hiddenFill xmlns:a14="http://schemas.microsoft.com/office/drawing/2010/main">
                <a:solidFill>
                  <a:srgbClr val="FFFFFF"/>
                </a:solidFill>
              </a14:hiddenFill>
            </a:ext>
          </a:extLst>
        </p:spPr>
      </p:pic>
      <p:pic>
        <p:nvPicPr>
          <p:cNvPr id="162822" name="Picture 6" descr="iq 002"/>
          <p:cNvPicPr>
            <a:picLocks noChangeAspect="1" noChangeArrowheads="1"/>
          </p:cNvPicPr>
          <p:nvPr/>
        </p:nvPicPr>
        <p:blipFill>
          <a:blip r:embed="rId7" cstate="print"/>
          <a:srcRect/>
          <a:stretch>
            <a:fillRect/>
          </a:stretch>
        </p:blipFill>
        <p:spPr bwMode="auto">
          <a:xfrm>
            <a:off x="404941" y="2644672"/>
            <a:ext cx="2695389" cy="2573586"/>
          </a:xfrm>
          <a:prstGeom prst="rect">
            <a:avLst/>
          </a:prstGeom>
          <a:noFill/>
        </p:spPr>
      </p:pic>
      <p:pic>
        <p:nvPicPr>
          <p:cNvPr id="2" name="Imagem 1"/>
          <p:cNvPicPr>
            <a:picLocks noChangeAspect="1"/>
          </p:cNvPicPr>
          <p:nvPr/>
        </p:nvPicPr>
        <p:blipFill>
          <a:blip r:embed="rId8"/>
          <a:stretch>
            <a:fillRect/>
          </a:stretch>
        </p:blipFill>
        <p:spPr>
          <a:xfrm>
            <a:off x="3275607" y="2399673"/>
            <a:ext cx="2547367" cy="2547367"/>
          </a:xfrm>
          <a:prstGeom prst="rect">
            <a:avLst/>
          </a:prstGeom>
        </p:spPr>
      </p:pic>
      <p:sp>
        <p:nvSpPr>
          <p:cNvPr id="3" name="Retângulo 2"/>
          <p:cNvSpPr/>
          <p:nvPr/>
        </p:nvSpPr>
        <p:spPr>
          <a:xfrm>
            <a:off x="40910" y="323364"/>
            <a:ext cx="9067594" cy="430887"/>
          </a:xfrm>
          <a:prstGeom prst="rect">
            <a:avLst/>
          </a:prstGeom>
        </p:spPr>
        <p:txBody>
          <a:bodyPr wrap="square">
            <a:spAutoFit/>
          </a:bodyPr>
          <a:lstStyle/>
          <a:p>
            <a:pPr algn="ctr"/>
            <a:r>
              <a:rPr lang="pt-BR" sz="22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INICIATIVAS DISCENTES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53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53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53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53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2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ângulo 2"/>
          <p:cNvSpPr/>
          <p:nvPr/>
        </p:nvSpPr>
        <p:spPr>
          <a:xfrm>
            <a:off x="40910" y="220578"/>
            <a:ext cx="9067594" cy="400110"/>
          </a:xfrm>
          <a:prstGeom prst="rect">
            <a:avLst/>
          </a:prstGeom>
        </p:spPr>
        <p:txBody>
          <a:bodyPr wrap="square">
            <a:spAutoFit/>
          </a:bodyPr>
          <a:lstStyle/>
          <a:p>
            <a:pPr algn="ctr"/>
            <a:r>
              <a:rPr lang="pt-BR"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Iniciativas Discentes com reflexos em todo o corpo social do IQ - </a:t>
            </a:r>
            <a:r>
              <a:rPr lang="pt-BR" sz="2000" b="1" i="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NuDIQ</a:t>
            </a:r>
            <a:endParaRPr lang="pt-BR" sz="20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 name="Imagem 7"/>
          <p:cNvPicPr>
            <a:picLocks noChangeAspect="1"/>
          </p:cNvPicPr>
          <p:nvPr/>
        </p:nvPicPr>
        <p:blipFill>
          <a:blip r:embed="rId3"/>
          <a:stretch>
            <a:fillRect/>
          </a:stretch>
        </p:blipFill>
        <p:spPr>
          <a:xfrm>
            <a:off x="805460" y="620689"/>
            <a:ext cx="7582964" cy="5715184"/>
          </a:xfrm>
          <a:prstGeom prst="rect">
            <a:avLst/>
          </a:prstGeom>
        </p:spPr>
      </p:pic>
      <p:sp>
        <p:nvSpPr>
          <p:cNvPr id="9" name="CaixaDeTexto 8"/>
          <p:cNvSpPr txBox="1"/>
          <p:nvPr/>
        </p:nvSpPr>
        <p:spPr>
          <a:xfrm>
            <a:off x="6300192" y="6381328"/>
            <a:ext cx="2160240" cy="338554"/>
          </a:xfrm>
          <a:prstGeom prst="rect">
            <a:avLst/>
          </a:prstGeom>
          <a:noFill/>
        </p:spPr>
        <p:txBody>
          <a:bodyPr wrap="square" rtlCol="0">
            <a:spAutoFit/>
          </a:bodyPr>
          <a:lstStyle/>
          <a:p>
            <a:r>
              <a:rPr lang="pt-BR" sz="1600" b="1" dirty="0"/>
              <a:t>Início: janeiro de 2016</a:t>
            </a:r>
          </a:p>
        </p:txBody>
      </p:sp>
    </p:spTree>
    <p:extLst>
      <p:ext uri="{BB962C8B-B14F-4D97-AF65-F5344CB8AC3E}">
        <p14:creationId xmlns:p14="http://schemas.microsoft.com/office/powerpoint/2010/main" val="3656811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Imagem 1"/>
          <p:cNvPicPr>
            <a:picLocks noChangeAspect="1"/>
          </p:cNvPicPr>
          <p:nvPr/>
        </p:nvPicPr>
        <p:blipFill>
          <a:blip r:embed="rId3"/>
          <a:stretch>
            <a:fillRect/>
          </a:stretch>
        </p:blipFill>
        <p:spPr>
          <a:xfrm>
            <a:off x="107504" y="996404"/>
            <a:ext cx="8856984" cy="4664844"/>
          </a:xfrm>
          <a:prstGeom prst="rect">
            <a:avLst/>
          </a:prstGeom>
        </p:spPr>
      </p:pic>
      <p:sp>
        <p:nvSpPr>
          <p:cNvPr id="5" name="CaixaDeTexto 4"/>
          <p:cNvSpPr txBox="1"/>
          <p:nvPr/>
        </p:nvSpPr>
        <p:spPr>
          <a:xfrm>
            <a:off x="6300192" y="6381328"/>
            <a:ext cx="2160240" cy="338554"/>
          </a:xfrm>
          <a:prstGeom prst="rect">
            <a:avLst/>
          </a:prstGeom>
          <a:noFill/>
        </p:spPr>
        <p:txBody>
          <a:bodyPr wrap="square" rtlCol="0">
            <a:spAutoFit/>
          </a:bodyPr>
          <a:lstStyle/>
          <a:p>
            <a:r>
              <a:rPr lang="pt-BR" sz="1600" b="1" dirty="0"/>
              <a:t>Início: maio de 2017</a:t>
            </a:r>
          </a:p>
        </p:txBody>
      </p:sp>
      <p:sp>
        <p:nvSpPr>
          <p:cNvPr id="6" name="Retângulo 5"/>
          <p:cNvSpPr/>
          <p:nvPr/>
        </p:nvSpPr>
        <p:spPr>
          <a:xfrm>
            <a:off x="40910" y="375047"/>
            <a:ext cx="9067594" cy="400110"/>
          </a:xfrm>
          <a:prstGeom prst="rect">
            <a:avLst/>
          </a:prstGeom>
        </p:spPr>
        <p:txBody>
          <a:bodyPr wrap="square">
            <a:spAutoFit/>
          </a:bodyPr>
          <a:lstStyle/>
          <a:p>
            <a:pPr algn="ctr"/>
            <a:r>
              <a:rPr lang="pt-BR"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Iniciativas Discentes com reflexos em todo o corpo social do IQ - </a:t>
            </a:r>
            <a:r>
              <a:rPr lang="pt-BR" sz="2000" b="1" i="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PsIQ</a:t>
            </a:r>
            <a:endParaRPr lang="pt-BR" sz="20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2921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tângulo 2"/>
          <p:cNvSpPr/>
          <p:nvPr/>
        </p:nvSpPr>
        <p:spPr>
          <a:xfrm>
            <a:off x="40910" y="375047"/>
            <a:ext cx="9067594" cy="400110"/>
          </a:xfrm>
          <a:prstGeom prst="rect">
            <a:avLst/>
          </a:prstGeom>
        </p:spPr>
        <p:txBody>
          <a:bodyPr wrap="square">
            <a:spAutoFit/>
          </a:bodyPr>
          <a:lstStyle/>
          <a:p>
            <a:pPr algn="ctr"/>
            <a:r>
              <a:rPr lang="pt-BR"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Iniciativas Discentes com reflexos em todo o corpo social do IQ - </a:t>
            </a:r>
            <a:r>
              <a:rPr lang="pt-BR" sz="2000" b="1" i="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PsIQ</a:t>
            </a:r>
            <a:endParaRPr lang="pt-BR" sz="20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873256"/>
            <a:ext cx="7992888" cy="56520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190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107504" y="1670025"/>
            <a:ext cx="8856984"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3200" b="1" i="1" u="none" strike="noStrike" cap="none" normalizeH="0" baseline="0" dirty="0">
                <a:ln>
                  <a:noFill/>
                </a:ln>
                <a:solidFill>
                  <a:srgbClr val="0000FF"/>
                </a:solidFill>
                <a:effectLst/>
                <a:latin typeface="Calibri" pitchFamily="34" charset="0"/>
                <a:ea typeface="Calibri" pitchFamily="34" charset="0"/>
                <a:cs typeface="Times New Roman" pitchFamily="18" charset="0"/>
              </a:rPr>
              <a:t>AÇÕES</a:t>
            </a:r>
            <a:r>
              <a:rPr kumimoji="0" lang="pt-BR" sz="3200" b="1" i="1" u="none" strike="noStrike" cap="none" normalizeH="0" dirty="0">
                <a:ln>
                  <a:noFill/>
                </a:ln>
                <a:solidFill>
                  <a:srgbClr val="0000FF"/>
                </a:solidFill>
                <a:effectLst/>
                <a:latin typeface="Calibri" pitchFamily="34" charset="0"/>
                <a:ea typeface="Calibri" pitchFamily="34" charset="0"/>
                <a:cs typeface="Times New Roman" pitchFamily="18" charset="0"/>
              </a:rPr>
              <a:t> DE </a:t>
            </a:r>
            <a:r>
              <a:rPr kumimoji="0" lang="pt-BR" sz="3200" b="1" i="1" u="none" strike="noStrike" cap="none" normalizeH="0" baseline="0" dirty="0">
                <a:ln>
                  <a:noFill/>
                </a:ln>
                <a:solidFill>
                  <a:srgbClr val="0000FF"/>
                </a:solidFill>
                <a:effectLst/>
                <a:latin typeface="Calibri" pitchFamily="34" charset="0"/>
                <a:ea typeface="Calibri" pitchFamily="34" charset="0"/>
                <a:cs typeface="Times New Roman" pitchFamily="18" charset="0"/>
              </a:rPr>
              <a:t>EXTENSÃO UNIVERSITÁRIA</a:t>
            </a:r>
          </a:p>
          <a:p>
            <a:pPr marL="0" marR="0" lvl="0" indent="0" algn="ctr" defTabSz="914400" rtl="0" eaLnBrk="1" fontAlgn="base" latinLnBrk="0" hangingPunct="1">
              <a:lnSpc>
                <a:spcPct val="100000"/>
              </a:lnSpc>
              <a:spcBef>
                <a:spcPct val="0"/>
              </a:spcBef>
              <a:spcAft>
                <a:spcPct val="0"/>
              </a:spcAft>
              <a:buClrTx/>
              <a:buSzTx/>
              <a:buFontTx/>
              <a:buNone/>
              <a:tabLst/>
            </a:pPr>
            <a:endParaRPr lang="pt-BR" sz="3200" b="1" i="1" dirty="0">
              <a:solidFill>
                <a:srgbClr val="C00000"/>
              </a:solidFill>
              <a:latin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pt-BR" sz="3200" b="1" i="1" dirty="0">
                <a:latin typeface="Calibri" pitchFamily="34" charset="0"/>
                <a:cs typeface="Times New Roman" pitchFamily="18" charset="0"/>
              </a:rPr>
              <a:t>Ferramenta importante para o envolvimento do </a:t>
            </a:r>
          </a:p>
          <a:p>
            <a:pPr marL="0" marR="0" lvl="0" indent="0" algn="ctr" defTabSz="914400" rtl="0" eaLnBrk="1" fontAlgn="base" latinLnBrk="0" hangingPunct="1">
              <a:lnSpc>
                <a:spcPct val="100000"/>
              </a:lnSpc>
              <a:spcBef>
                <a:spcPct val="0"/>
              </a:spcBef>
              <a:spcAft>
                <a:spcPct val="0"/>
              </a:spcAft>
              <a:buClrTx/>
              <a:buSzTx/>
              <a:buFontTx/>
              <a:buNone/>
              <a:tabLst/>
            </a:pPr>
            <a:r>
              <a:rPr kumimoji="0" lang="pt-BR" sz="3200" b="1" i="1" u="none" strike="noStrike" cap="none" normalizeH="0" baseline="0" dirty="0">
                <a:ln>
                  <a:noFill/>
                </a:ln>
                <a:effectLst/>
                <a:latin typeface="Calibri" pitchFamily="34" charset="0"/>
                <a:cs typeface="Times New Roman" pitchFamily="18" charset="0"/>
              </a:rPr>
              <a:t>Discente</a:t>
            </a:r>
            <a:r>
              <a:rPr kumimoji="0" lang="pt-BR" sz="3200" b="1" i="1" u="none" strike="noStrike" cap="none" normalizeH="0" dirty="0">
                <a:ln>
                  <a:noFill/>
                </a:ln>
                <a:effectLst/>
                <a:latin typeface="Calibri" pitchFamily="34" charset="0"/>
                <a:cs typeface="Times New Roman" pitchFamily="18" charset="0"/>
              </a:rPr>
              <a:t> com o Curso e com a Universidade</a:t>
            </a:r>
            <a:endParaRPr kumimoji="0" lang="en-GB" sz="2400" b="1" i="0" u="none" strike="noStrike" cap="none" normalizeH="0" baseline="0" dirty="0">
              <a:ln>
                <a:noFill/>
              </a:ln>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pt-BR" sz="2400" b="1" i="1" u="none" strike="noStrike" cap="none" normalizeH="0" baseline="0" dirty="0">
              <a:ln>
                <a:noFill/>
              </a:ln>
              <a:effectLst/>
              <a:latin typeface="Calibri" pitchFamily="34" charset="0"/>
              <a:ea typeface="Calibri" pitchFamily="34" charset="0"/>
              <a:cs typeface="Times New Roman" pitchFamily="18" charset="0"/>
            </a:endParaRPr>
          </a:p>
        </p:txBody>
      </p:sp>
      <p:pic>
        <p:nvPicPr>
          <p:cNvPr id="5" name="Imagem 4">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
        <p:nvSpPr>
          <p:cNvPr id="6" name="Retângulo 5"/>
          <p:cNvSpPr/>
          <p:nvPr/>
        </p:nvSpPr>
        <p:spPr>
          <a:xfrm>
            <a:off x="40910" y="436602"/>
            <a:ext cx="9067594" cy="400110"/>
          </a:xfrm>
          <a:prstGeom prst="rect">
            <a:avLst/>
          </a:prstGeom>
        </p:spPr>
        <p:txBody>
          <a:bodyPr wrap="square">
            <a:spAutoFit/>
          </a:bodyPr>
          <a:lstStyle/>
          <a:p>
            <a:pPr algn="ctr"/>
            <a:r>
              <a:rPr lang="pt-BR" sz="2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Ações Facilitadoras de Acolhimento e Participação Discente</a:t>
            </a:r>
            <a:endParaRPr lang="pt-BR" sz="2000" b="1" i="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0071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C:\Users\PIBID\Pictures\conhIQ\DSC0299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6935" y="3625613"/>
            <a:ext cx="3949037" cy="296177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p:nvPr/>
        </p:nvSpPr>
        <p:spPr>
          <a:xfrm>
            <a:off x="265804" y="404664"/>
            <a:ext cx="8482660" cy="646331"/>
          </a:xfrm>
          <a:prstGeom prst="rect">
            <a:avLst/>
          </a:prstGeom>
        </p:spPr>
        <p:txBody>
          <a:bodyPr wrap="square">
            <a:spAutoFit/>
          </a:bodyPr>
          <a:lstStyle/>
          <a:p>
            <a:pPr algn="ctr">
              <a:spcBef>
                <a:spcPct val="0"/>
              </a:spcBef>
            </a:pPr>
            <a:r>
              <a:rPr lang="en-US" sz="1800" b="1" dirty="0">
                <a:solidFill>
                  <a:srgbClr val="C00000"/>
                </a:solidFill>
                <a:latin typeface="Arial" panose="020B0604020202020204" pitchFamily="34" charset="0"/>
                <a:cs typeface="Arial" panose="020B0604020202020204" pitchFamily="34" charset="0"/>
              </a:rPr>
              <a:t>#</a:t>
            </a:r>
            <a:r>
              <a:rPr lang="en-US" sz="1800" b="1" dirty="0" err="1">
                <a:solidFill>
                  <a:srgbClr val="C00000"/>
                </a:solidFill>
                <a:latin typeface="Arial" panose="020B0604020202020204" pitchFamily="34" charset="0"/>
                <a:cs typeface="Arial" panose="020B0604020202020204" pitchFamily="34" charset="0"/>
              </a:rPr>
              <a:t>Conhecendo</a:t>
            </a:r>
            <a:r>
              <a:rPr lang="en-US" sz="1800" b="1" dirty="0">
                <a:solidFill>
                  <a:srgbClr val="C00000"/>
                </a:solidFill>
                <a:latin typeface="Arial" panose="020B0604020202020204" pitchFamily="34" charset="0"/>
                <a:cs typeface="Arial" panose="020B0604020202020204" pitchFamily="34" charset="0"/>
              </a:rPr>
              <a:t> a UFRJ#    e   #</a:t>
            </a:r>
            <a:r>
              <a:rPr lang="en-US" sz="1800" b="1" dirty="0" err="1">
                <a:solidFill>
                  <a:srgbClr val="C00000"/>
                </a:solidFill>
                <a:latin typeface="Arial" panose="020B0604020202020204" pitchFamily="34" charset="0"/>
                <a:cs typeface="Arial" panose="020B0604020202020204" pitchFamily="34" charset="0"/>
              </a:rPr>
              <a:t>Conhecendo</a:t>
            </a:r>
            <a:r>
              <a:rPr lang="en-US" sz="1800" b="1" dirty="0">
                <a:solidFill>
                  <a:srgbClr val="C00000"/>
                </a:solidFill>
                <a:latin typeface="Arial" panose="020B0604020202020204" pitchFamily="34" charset="0"/>
                <a:cs typeface="Arial" panose="020B0604020202020204" pitchFamily="34" charset="0"/>
              </a:rPr>
              <a:t> o IQ# </a:t>
            </a:r>
          </a:p>
          <a:p>
            <a:pPr algn="ctr">
              <a:spcBef>
                <a:spcPct val="0"/>
              </a:spcBef>
            </a:pPr>
            <a:r>
              <a:rPr lang="en-US" sz="1800" b="1" dirty="0" err="1">
                <a:solidFill>
                  <a:srgbClr val="C00000"/>
                </a:solidFill>
                <a:latin typeface="Arial" panose="020B0604020202020204" pitchFamily="34" charset="0"/>
                <a:cs typeface="Arial" panose="020B0604020202020204" pitchFamily="34" charset="0"/>
              </a:rPr>
              <a:t>alunos</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nível</a:t>
            </a:r>
            <a:r>
              <a:rPr lang="en-US" sz="1800" b="1" dirty="0">
                <a:solidFill>
                  <a:srgbClr val="C00000"/>
                </a:solidFill>
                <a:latin typeface="Arial" panose="020B0604020202020204" pitchFamily="34" charset="0"/>
                <a:cs typeface="Arial" panose="020B0604020202020204" pitchFamily="34" charset="0"/>
              </a:rPr>
              <a:t> </a:t>
            </a:r>
            <a:r>
              <a:rPr lang="en-US" sz="1800" b="1" dirty="0" err="1">
                <a:solidFill>
                  <a:srgbClr val="C00000"/>
                </a:solidFill>
                <a:latin typeface="Arial" panose="020B0604020202020204" pitchFamily="34" charset="0"/>
                <a:cs typeface="Arial" panose="020B0604020202020204" pitchFamily="34" charset="0"/>
              </a:rPr>
              <a:t>médio</a:t>
            </a:r>
            <a:endParaRPr lang="en-US" sz="1800" b="1" dirty="0">
              <a:solidFill>
                <a:srgbClr val="C00000"/>
              </a:solidFill>
              <a:latin typeface="Arial" panose="020B0604020202020204" pitchFamily="34" charset="0"/>
              <a:cs typeface="Arial" panose="020B0604020202020204" pitchFamily="34" charset="0"/>
            </a:endParaRPr>
          </a:p>
        </p:txBody>
      </p:sp>
      <p:pic>
        <p:nvPicPr>
          <p:cNvPr id="17" name="Picture 4" descr="C:\Users\PIBID\Pictures\recep.calorouros2014\DSC021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625613"/>
            <a:ext cx="4023724" cy="30177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5" descr="C:\Users\PIBID\Pictures\conhIQ\DSC030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1335" y="1082261"/>
            <a:ext cx="4185103" cy="3138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PIBID\Pictures\iphone2\IMG_09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5389" y="2479754"/>
            <a:ext cx="3953959" cy="29654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PIBID\Pictures\conhIQ\DSC0298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016" y="1166381"/>
            <a:ext cx="3496879" cy="262265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150813" y="44624"/>
            <a:ext cx="8850343" cy="400110"/>
          </a:xfrm>
          <a:prstGeom prst="rect">
            <a:avLst/>
          </a:prstGeom>
          <a:noFill/>
          <a:ln w="9525">
            <a:noFill/>
            <a:miter lim="800000"/>
            <a:headEnd/>
            <a:tailEnd/>
          </a:ln>
          <a:effectLst/>
        </p:spPr>
        <p:txBody>
          <a:bodyPr wrap="square">
            <a:spAutoFit/>
          </a:bodyPr>
          <a:lstStyle/>
          <a:p>
            <a:pPr algn="ctr">
              <a:spcBef>
                <a:spcPct val="0"/>
              </a:spcBef>
            </a:pPr>
            <a:r>
              <a:rPr lang="en-US" sz="2000" b="1" dirty="0" err="1">
                <a:solidFill>
                  <a:srgbClr val="0066CC"/>
                </a:solidFill>
                <a:effectLst>
                  <a:outerShdw blurRad="38100" dist="38100" dir="2700000" algn="tl">
                    <a:srgbClr val="000000">
                      <a:alpha val="43137"/>
                    </a:srgbClr>
                  </a:outerShdw>
                </a:effectLst>
                <a:latin typeface="+mj-lt"/>
              </a:rPr>
              <a:t>Divulgação</a:t>
            </a:r>
            <a:r>
              <a:rPr lang="en-US" sz="2000" b="1" dirty="0">
                <a:solidFill>
                  <a:srgbClr val="0066CC"/>
                </a:solidFill>
                <a:effectLst>
                  <a:outerShdw blurRad="38100" dist="38100" dir="2700000" algn="tl">
                    <a:srgbClr val="000000">
                      <a:alpha val="43137"/>
                    </a:srgbClr>
                  </a:outerShdw>
                </a:effectLst>
                <a:latin typeface="+mj-lt"/>
              </a:rPr>
              <a:t> </a:t>
            </a:r>
            <a:r>
              <a:rPr lang="en-US" sz="2000" b="1" dirty="0" err="1">
                <a:solidFill>
                  <a:srgbClr val="0066CC"/>
                </a:solidFill>
                <a:effectLst>
                  <a:outerShdw blurRad="38100" dist="38100" dir="2700000" algn="tl">
                    <a:srgbClr val="000000">
                      <a:alpha val="43137"/>
                    </a:srgbClr>
                  </a:outerShdw>
                </a:effectLst>
                <a:latin typeface="+mj-lt"/>
              </a:rPr>
              <a:t>Atividades</a:t>
            </a:r>
            <a:r>
              <a:rPr lang="en-US" sz="2000" b="1" dirty="0">
                <a:solidFill>
                  <a:srgbClr val="0066CC"/>
                </a:solidFill>
                <a:effectLst>
                  <a:outerShdw blurRad="38100" dist="38100" dir="2700000" algn="tl">
                    <a:srgbClr val="000000">
                      <a:alpha val="43137"/>
                    </a:srgbClr>
                  </a:outerShdw>
                </a:effectLst>
                <a:latin typeface="+mj-lt"/>
              </a:rPr>
              <a:t> </a:t>
            </a:r>
            <a:r>
              <a:rPr lang="en-US" sz="2000" b="1" dirty="0" err="1">
                <a:solidFill>
                  <a:srgbClr val="0066CC"/>
                </a:solidFill>
                <a:effectLst>
                  <a:outerShdw blurRad="38100" dist="38100" dir="2700000" algn="tl">
                    <a:srgbClr val="000000">
                      <a:alpha val="43137"/>
                    </a:srgbClr>
                  </a:outerShdw>
                </a:effectLst>
                <a:latin typeface="+mj-lt"/>
              </a:rPr>
              <a:t>na</a:t>
            </a:r>
            <a:r>
              <a:rPr lang="en-US" sz="2000" b="1" dirty="0">
                <a:solidFill>
                  <a:srgbClr val="0066CC"/>
                </a:solidFill>
                <a:effectLst>
                  <a:outerShdw blurRad="38100" dist="38100" dir="2700000" algn="tl">
                    <a:srgbClr val="000000">
                      <a:alpha val="43137"/>
                    </a:srgbClr>
                  </a:outerShdw>
                </a:effectLst>
                <a:latin typeface="+mj-lt"/>
              </a:rPr>
              <a:t> UFRJ e no IQ</a:t>
            </a:r>
          </a:p>
        </p:txBody>
      </p:sp>
    </p:spTree>
    <p:extLst>
      <p:ext uri="{BB962C8B-B14F-4D97-AF65-F5344CB8AC3E}">
        <p14:creationId xmlns:p14="http://schemas.microsoft.com/office/powerpoint/2010/main" val="276007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a:xfrm>
            <a:off x="150813" y="476672"/>
            <a:ext cx="8850343" cy="36004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pt-BR" sz="18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Museu </a:t>
            </a:r>
            <a:r>
              <a:rPr kumimoji="0" lang="pt-BR" sz="1800" b="1"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Athos</a:t>
            </a:r>
            <a:r>
              <a:rPr kumimoji="0" lang="pt-BR" sz="18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 da Silveira Ramos – visitas agendadas com monitores discentes</a:t>
            </a:r>
          </a:p>
        </p:txBody>
      </p:sp>
      <p:pic>
        <p:nvPicPr>
          <p:cNvPr id="9" name="Picture 3" descr="DSC00137"/>
          <p:cNvPicPr>
            <a:picLocks noChangeAspect="1" noChangeArrowheads="1"/>
          </p:cNvPicPr>
          <p:nvPr/>
        </p:nvPicPr>
        <p:blipFill>
          <a:blip r:embed="rId3" cstate="print"/>
          <a:srcRect/>
          <a:stretch>
            <a:fillRect/>
          </a:stretch>
        </p:blipFill>
        <p:spPr bwMode="auto">
          <a:xfrm>
            <a:off x="676188" y="908720"/>
            <a:ext cx="7784244" cy="5189496"/>
          </a:xfrm>
          <a:prstGeom prst="rect">
            <a:avLst/>
          </a:prstGeom>
          <a:noFill/>
        </p:spPr>
      </p:pic>
      <p:pic>
        <p:nvPicPr>
          <p:cNvPr id="11" name="Imagem 10">
            <a:extLst>
              <a:ext uri="{FF2B5EF4-FFF2-40B4-BE49-F238E27FC236}">
                <a16:creationId xmlns:a16="http://schemas.microsoft.com/office/drawing/2014/main" xmlns="" id="{B5B269EB-3AB9-429A-8F0A-3E49F42B932A}"/>
              </a:ext>
            </a:extLst>
          </p:cNvPr>
          <p:cNvPicPr>
            <a:picLocks noChangeAspect="1"/>
          </p:cNvPicPr>
          <p:nvPr/>
        </p:nvPicPr>
        <p:blipFill>
          <a:blip r:embed="rId4" cstate="print"/>
          <a:stretch>
            <a:fillRect/>
          </a:stretch>
        </p:blipFill>
        <p:spPr>
          <a:xfrm>
            <a:off x="8676456" y="6192688"/>
            <a:ext cx="422545" cy="620688"/>
          </a:xfrm>
          <a:prstGeom prst="rect">
            <a:avLst/>
          </a:prstGeom>
        </p:spPr>
      </p:pic>
      <p:pic>
        <p:nvPicPr>
          <p:cNvPr id="12" name="Imagem 11">
            <a:extLst>
              <a:ext uri="{FF2B5EF4-FFF2-40B4-BE49-F238E27FC236}">
                <a16:creationId xmlns:a16="http://schemas.microsoft.com/office/drawing/2014/main" xmlns="" id="{C9F786A8-426F-45E7-9D70-F269177C969A}"/>
              </a:ext>
            </a:extLst>
          </p:cNvPr>
          <p:cNvPicPr>
            <a:picLocks noChangeAspect="1"/>
          </p:cNvPicPr>
          <p:nvPr/>
        </p:nvPicPr>
        <p:blipFill>
          <a:blip r:embed="rId5" cstate="print"/>
          <a:stretch>
            <a:fillRect/>
          </a:stretch>
        </p:blipFill>
        <p:spPr>
          <a:xfrm>
            <a:off x="0" y="6438534"/>
            <a:ext cx="1475656" cy="419465"/>
          </a:xfrm>
          <a:prstGeom prst="rect">
            <a:avLst/>
          </a:prstGeom>
        </p:spPr>
      </p:pic>
      <p:sp>
        <p:nvSpPr>
          <p:cNvPr id="13" name="Text Box 4"/>
          <p:cNvSpPr txBox="1">
            <a:spLocks noChangeArrowheads="1"/>
          </p:cNvSpPr>
          <p:nvPr/>
        </p:nvSpPr>
        <p:spPr bwMode="auto">
          <a:xfrm>
            <a:off x="150813" y="44624"/>
            <a:ext cx="8850343" cy="400110"/>
          </a:xfrm>
          <a:prstGeom prst="rect">
            <a:avLst/>
          </a:prstGeom>
          <a:noFill/>
          <a:ln w="9525">
            <a:noFill/>
            <a:miter lim="800000"/>
            <a:headEnd/>
            <a:tailEnd/>
          </a:ln>
          <a:effectLst/>
        </p:spPr>
        <p:txBody>
          <a:bodyPr wrap="square">
            <a:spAutoFit/>
          </a:bodyPr>
          <a:lstStyle/>
          <a:p>
            <a:pPr algn="ctr">
              <a:spcBef>
                <a:spcPct val="0"/>
              </a:spcBef>
            </a:pPr>
            <a:r>
              <a:rPr lang="en-US" sz="2000" b="1" dirty="0">
                <a:solidFill>
                  <a:srgbClr val="0066CC"/>
                </a:solidFill>
                <a:effectLst>
                  <a:outerShdw blurRad="38100" dist="38100" dir="2700000" algn="tl">
                    <a:srgbClr val="000000">
                      <a:alpha val="43137"/>
                    </a:srgbClr>
                  </a:outerShdw>
                </a:effectLst>
                <a:latin typeface="+mj-lt"/>
              </a:rPr>
              <a:t>PARTICIPAÇÃO DISCENTE</a:t>
            </a:r>
          </a:p>
        </p:txBody>
      </p:sp>
    </p:spTree>
    <p:extLst>
      <p:ext uri="{BB962C8B-B14F-4D97-AF65-F5344CB8AC3E}">
        <p14:creationId xmlns:p14="http://schemas.microsoft.com/office/powerpoint/2010/main" val="2760071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65304"/>
            <a:ext cx="422545" cy="620688"/>
          </a:xfrm>
          <a:prstGeom prst="rect">
            <a:avLst/>
          </a:prstGeom>
        </p:spPr>
      </p:pic>
      <p:pic>
        <p:nvPicPr>
          <p:cNvPr id="12" name="Imagem 11">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381328"/>
            <a:ext cx="1475656" cy="419465"/>
          </a:xfrm>
          <a:prstGeom prst="rect">
            <a:avLst/>
          </a:prstGeom>
        </p:spPr>
      </p:pic>
      <p:sp>
        <p:nvSpPr>
          <p:cNvPr id="13" name="Text Box 4"/>
          <p:cNvSpPr txBox="1">
            <a:spLocks noChangeArrowheads="1"/>
          </p:cNvSpPr>
          <p:nvPr/>
        </p:nvSpPr>
        <p:spPr bwMode="auto">
          <a:xfrm>
            <a:off x="150813" y="4554"/>
            <a:ext cx="8850343" cy="400110"/>
          </a:xfrm>
          <a:prstGeom prst="rect">
            <a:avLst/>
          </a:prstGeom>
          <a:noFill/>
          <a:ln w="9525">
            <a:noFill/>
            <a:miter lim="800000"/>
            <a:headEnd/>
            <a:tailEnd/>
          </a:ln>
          <a:effectLst/>
        </p:spPr>
        <p:txBody>
          <a:bodyPr wrap="square">
            <a:spAutoFit/>
          </a:bodyPr>
          <a:lstStyle/>
          <a:p>
            <a:pPr algn="ctr">
              <a:spcBef>
                <a:spcPct val="0"/>
              </a:spcBef>
            </a:pPr>
            <a:r>
              <a:rPr lang="en-US" sz="2000" b="1" dirty="0">
                <a:solidFill>
                  <a:srgbClr val="C00000"/>
                </a:solidFill>
                <a:effectLst>
                  <a:outerShdw blurRad="38100" dist="38100" dir="2700000" algn="tl">
                    <a:srgbClr val="000000">
                      <a:alpha val="43137"/>
                    </a:srgbClr>
                  </a:outerShdw>
                </a:effectLst>
                <a:latin typeface="+mj-lt"/>
              </a:rPr>
              <a:t>CONSIDERAÇÕES FINAIS</a:t>
            </a:r>
          </a:p>
        </p:txBody>
      </p:sp>
      <p:sp>
        <p:nvSpPr>
          <p:cNvPr id="7" name="Text Box 4"/>
          <p:cNvSpPr txBox="1">
            <a:spLocks noChangeArrowheads="1"/>
          </p:cNvSpPr>
          <p:nvPr/>
        </p:nvSpPr>
        <p:spPr bwMode="auto">
          <a:xfrm>
            <a:off x="107504" y="432049"/>
            <a:ext cx="8948188" cy="1077218"/>
          </a:xfrm>
          <a:prstGeom prst="rect">
            <a:avLst/>
          </a:prstGeom>
          <a:noFill/>
          <a:ln w="9525">
            <a:noFill/>
            <a:miter lim="800000"/>
            <a:headEnd/>
            <a:tailEnd/>
          </a:ln>
          <a:effectLst/>
        </p:spPr>
        <p:txBody>
          <a:bodyPr wrap="square">
            <a:spAutoFit/>
          </a:bodyPr>
          <a:lstStyle/>
          <a:p>
            <a:pPr algn="just">
              <a:spcBef>
                <a:spcPct val="0"/>
              </a:spcBef>
            </a:pPr>
            <a:r>
              <a:rPr lang="en-US" sz="1600" b="1" dirty="0" err="1">
                <a:solidFill>
                  <a:srgbClr val="0070C0"/>
                </a:solidFill>
                <a:latin typeface="Arial" panose="020B0604020202020204" pitchFamily="34" charset="0"/>
                <a:cs typeface="Arial" panose="020B0604020202020204" pitchFamily="34" charset="0"/>
              </a:rPr>
              <a:t>Os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resultados</a:t>
            </a:r>
            <a:r>
              <a:rPr lang="en-US" sz="1600" b="1" dirty="0">
                <a:solidFill>
                  <a:srgbClr val="0070C0"/>
                </a:solidFill>
                <a:latin typeface="Arial" panose="020B0604020202020204" pitchFamily="34" charset="0"/>
                <a:cs typeface="Arial" panose="020B0604020202020204" pitchFamily="34" charset="0"/>
              </a:rPr>
              <a:t> dos </a:t>
            </a:r>
            <a:r>
              <a:rPr lang="en-US" sz="1600" b="1" dirty="0" err="1">
                <a:solidFill>
                  <a:srgbClr val="0070C0"/>
                </a:solidFill>
                <a:latin typeface="Arial" panose="020B0604020202020204" pitchFamily="34" charset="0"/>
                <a:cs typeface="Arial" panose="020B0604020202020204" pitchFamily="34" charset="0"/>
              </a:rPr>
              <a:t>indicadores</a:t>
            </a:r>
            <a:r>
              <a:rPr lang="en-US" sz="1600" b="1" dirty="0">
                <a:solidFill>
                  <a:srgbClr val="0070C0"/>
                </a:solidFill>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“Nota do ENADE” </a:t>
            </a:r>
            <a:r>
              <a:rPr lang="en-US" sz="1600" b="1" dirty="0">
                <a:solidFill>
                  <a:srgbClr val="0070C0"/>
                </a:solidFill>
                <a:latin typeface="Arial" panose="020B0604020202020204" pitchFamily="34" charset="0"/>
                <a:cs typeface="Arial" panose="020B0604020202020204" pitchFamily="34" charset="0"/>
              </a:rPr>
              <a:t>e </a:t>
            </a:r>
            <a:r>
              <a:rPr lang="en-US" sz="1600" b="1" dirty="0">
                <a:solidFill>
                  <a:srgbClr val="0000FF"/>
                </a:solidFill>
                <a:latin typeface="Arial" panose="020B0604020202020204" pitchFamily="34" charset="0"/>
                <a:cs typeface="Arial" panose="020B0604020202020204" pitchFamily="34" charset="0"/>
              </a:rPr>
              <a:t>“</a:t>
            </a:r>
            <a:r>
              <a:rPr lang="en-US" sz="1600" b="1" dirty="0" err="1">
                <a:solidFill>
                  <a:srgbClr val="0000FF"/>
                </a:solidFill>
                <a:latin typeface="Arial" panose="020B0604020202020204" pitchFamily="34" charset="0"/>
                <a:cs typeface="Arial" panose="020B0604020202020204" pitchFamily="34" charset="0"/>
              </a:rPr>
              <a:t>Avaliação</a:t>
            </a:r>
            <a:r>
              <a:rPr lang="en-US" sz="1600" b="1" dirty="0">
                <a:solidFill>
                  <a:srgbClr val="0000FF"/>
                </a:solidFill>
                <a:latin typeface="Arial" panose="020B0604020202020204" pitchFamily="34" charset="0"/>
                <a:cs typeface="Arial" panose="020B0604020202020204" pitchFamily="34" charset="0"/>
              </a:rPr>
              <a:t> de </a:t>
            </a:r>
            <a:r>
              <a:rPr lang="en-US" sz="1600" b="1" dirty="0" err="1">
                <a:solidFill>
                  <a:srgbClr val="0000FF"/>
                </a:solidFill>
                <a:latin typeface="Arial" panose="020B0604020202020204" pitchFamily="34" charset="0"/>
                <a:cs typeface="Arial" panose="020B0604020202020204" pitchFamily="34" charset="0"/>
              </a:rPr>
              <a:t>Cursos</a:t>
            </a:r>
            <a:r>
              <a:rPr lang="en-US" sz="1600" b="1" dirty="0">
                <a:solidFill>
                  <a:srgbClr val="0000FF"/>
                </a:solidFill>
                <a:latin typeface="Arial" panose="020B0604020202020204" pitchFamily="34" charset="0"/>
                <a:cs typeface="Arial" panose="020B0604020202020204" pitchFamily="34" charset="0"/>
              </a:rPr>
              <a:t> de </a:t>
            </a:r>
            <a:r>
              <a:rPr lang="en-US" sz="1600" b="1" dirty="0" err="1">
                <a:solidFill>
                  <a:srgbClr val="0000FF"/>
                </a:solidFill>
                <a:latin typeface="Arial" panose="020B0604020202020204" pitchFamily="34" charset="0"/>
                <a:cs typeface="Arial" panose="020B0604020202020204" pitchFamily="34" charset="0"/>
              </a:rPr>
              <a:t>Química</a:t>
            </a:r>
            <a:r>
              <a:rPr lang="en-US" sz="1600" b="1" dirty="0">
                <a:solidFill>
                  <a:srgbClr val="0000FF"/>
                </a:solidFill>
                <a:latin typeface="Arial" panose="020B0604020202020204" pitchFamily="34" charset="0"/>
                <a:cs typeface="Arial" panose="020B0604020202020204" pitchFamily="34" charset="0"/>
              </a:rPr>
              <a:t>” </a:t>
            </a:r>
            <a:r>
              <a:rPr lang="en-US" sz="1600" b="1" dirty="0">
                <a:solidFill>
                  <a:srgbClr val="0070C0"/>
                </a:solidFill>
                <a:latin typeface="Arial" panose="020B0604020202020204" pitchFamily="34" charset="0"/>
                <a:cs typeface="Arial" panose="020B0604020202020204" pitchFamily="34" charset="0"/>
              </a:rPr>
              <a:t>(</a:t>
            </a:r>
            <a:r>
              <a:rPr lang="en-US" sz="1600" b="1" dirty="0" err="1">
                <a:solidFill>
                  <a:srgbClr val="0070C0"/>
                </a:solidFill>
                <a:latin typeface="Arial" panose="020B0604020202020204" pitchFamily="34" charset="0"/>
                <a:cs typeface="Arial" panose="020B0604020202020204" pitchFamily="34" charset="0"/>
              </a:rPr>
              <a:t>Folha</a:t>
            </a:r>
            <a:r>
              <a:rPr lang="en-US" sz="1600" b="1" dirty="0">
                <a:solidFill>
                  <a:srgbClr val="0070C0"/>
                </a:solidFill>
                <a:latin typeface="Arial" panose="020B0604020202020204" pitchFamily="34" charset="0"/>
                <a:cs typeface="Arial" panose="020B0604020202020204" pitchFamily="34" charset="0"/>
              </a:rPr>
              <a:t> de São Paulo) </a:t>
            </a:r>
            <a:r>
              <a:rPr lang="en-US" sz="1600" b="1" dirty="0" err="1">
                <a:solidFill>
                  <a:srgbClr val="0070C0"/>
                </a:solidFill>
                <a:latin typeface="Arial" panose="020B0604020202020204" pitchFamily="34" charset="0"/>
                <a:cs typeface="Arial" panose="020B0604020202020204" pitchFamily="34" charset="0"/>
              </a:rPr>
              <a:t>alcançados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pelo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curso</a:t>
            </a:r>
            <a:r>
              <a:rPr lang="en-US" sz="1600" b="1" dirty="0">
                <a:solidFill>
                  <a:srgbClr val="0070C0"/>
                </a:solidFill>
                <a:latin typeface="Arial" panose="020B0604020202020204" pitchFamily="34" charset="0"/>
                <a:cs typeface="Arial" panose="020B0604020202020204" pitchFamily="34" charset="0"/>
              </a:rPr>
              <a:t> de </a:t>
            </a:r>
            <a:r>
              <a:rPr lang="en-US" sz="1600" b="1" dirty="0" err="1">
                <a:solidFill>
                  <a:srgbClr val="0070C0"/>
                </a:solidFill>
                <a:latin typeface="Arial" panose="020B0604020202020204" pitchFamily="34" charset="0"/>
                <a:cs typeface="Arial" panose="020B0604020202020204" pitchFamily="34" charset="0"/>
              </a:rPr>
              <a:t>Química-Atribuições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Tecnológicas</a:t>
            </a:r>
            <a:r>
              <a:rPr lang="en-US" sz="1600" b="1" dirty="0">
                <a:solidFill>
                  <a:srgbClr val="0070C0"/>
                </a:solidFill>
                <a:latin typeface="Arial" panose="020B0604020202020204" pitchFamily="34" charset="0"/>
                <a:cs typeface="Arial" panose="020B0604020202020204" pitchFamily="34" charset="0"/>
              </a:rPr>
              <a:t> do IQ-UFRJ, </a:t>
            </a:r>
            <a:r>
              <a:rPr lang="en-US" sz="1600" b="1" dirty="0" err="1">
                <a:solidFill>
                  <a:srgbClr val="0070C0"/>
                </a:solidFill>
                <a:latin typeface="Arial" panose="020B0604020202020204" pitchFamily="34" charset="0"/>
                <a:cs typeface="Arial" panose="020B0604020202020204" pitchFamily="34" charset="0"/>
              </a:rPr>
              <a:t>apontam</a:t>
            </a:r>
            <a:r>
              <a:rPr lang="en-US" sz="1600" b="1" dirty="0">
                <a:solidFill>
                  <a:srgbClr val="0070C0"/>
                </a:solidFill>
                <a:latin typeface="Arial" panose="020B0604020202020204" pitchFamily="34" charset="0"/>
                <a:cs typeface="Arial" panose="020B0604020202020204" pitchFamily="34" charset="0"/>
              </a:rPr>
              <a:t> para o </a:t>
            </a:r>
            <a:r>
              <a:rPr lang="en-US" sz="1600" b="1" dirty="0" err="1">
                <a:solidFill>
                  <a:srgbClr val="0070C0"/>
                </a:solidFill>
                <a:latin typeface="Arial" panose="020B0604020202020204" pitchFamily="34" charset="0"/>
                <a:cs typeface="Arial" panose="020B0604020202020204" pitchFamily="34" charset="0"/>
              </a:rPr>
              <a:t>sucesso</a:t>
            </a:r>
            <a:r>
              <a:rPr lang="en-US" sz="1600" b="1" dirty="0">
                <a:solidFill>
                  <a:srgbClr val="0070C0"/>
                </a:solidFill>
                <a:latin typeface="Arial" panose="020B0604020202020204" pitchFamily="34" charset="0"/>
                <a:cs typeface="Arial" panose="020B0604020202020204" pitchFamily="34" charset="0"/>
              </a:rPr>
              <a:t> de </a:t>
            </a:r>
            <a:r>
              <a:rPr lang="en-US" sz="1600" b="1" dirty="0" err="1">
                <a:solidFill>
                  <a:srgbClr val="0070C0"/>
                </a:solidFill>
                <a:latin typeface="Arial" panose="020B0604020202020204" pitchFamily="34" charset="0"/>
                <a:cs typeface="Arial" panose="020B0604020202020204" pitchFamily="34" charset="0"/>
              </a:rPr>
              <a:t>algumas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ações</a:t>
            </a:r>
            <a:r>
              <a:rPr lang="en-US" sz="1600" b="1" dirty="0">
                <a:solidFill>
                  <a:srgbClr val="0070C0"/>
                </a:solidFill>
                <a:latin typeface="Arial" panose="020B0604020202020204" pitchFamily="34" charset="0"/>
                <a:cs typeface="Arial" panose="020B0604020202020204" pitchFamily="34" charset="0"/>
              </a:rPr>
              <a:t> que tem </a:t>
            </a:r>
            <a:r>
              <a:rPr lang="en-US" sz="1600" b="1" dirty="0" err="1">
                <a:solidFill>
                  <a:srgbClr val="0070C0"/>
                </a:solidFill>
                <a:latin typeface="Arial" panose="020B0604020202020204" pitchFamily="34" charset="0"/>
                <a:cs typeface="Arial" panose="020B0604020202020204" pitchFamily="34" charset="0"/>
              </a:rPr>
              <a:t>sido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implementadas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nos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últimos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anos</a:t>
            </a:r>
            <a:r>
              <a:rPr lang="en-US" sz="1600" b="1" dirty="0">
                <a:solidFill>
                  <a:srgbClr val="0070C0"/>
                </a:solidFill>
                <a:latin typeface="Arial" panose="020B0604020202020204" pitchFamily="34" charset="0"/>
                <a:cs typeface="Arial" panose="020B0604020202020204" pitchFamily="34" charset="0"/>
              </a:rPr>
              <a:t>: </a:t>
            </a:r>
          </a:p>
        </p:txBody>
      </p:sp>
      <p:sp>
        <p:nvSpPr>
          <p:cNvPr id="2" name="Retângulo 1"/>
          <p:cNvSpPr/>
          <p:nvPr/>
        </p:nvSpPr>
        <p:spPr>
          <a:xfrm>
            <a:off x="35496" y="5256585"/>
            <a:ext cx="9063950" cy="1077218"/>
          </a:xfrm>
          <a:prstGeom prst="rect">
            <a:avLst/>
          </a:prstGeom>
        </p:spPr>
        <p:txBody>
          <a:bodyPr wrap="square">
            <a:spAutoFit/>
          </a:bodyPr>
          <a:lstStyle/>
          <a:p>
            <a:pPr marL="342900" indent="-342900" algn="just">
              <a:spcBef>
                <a:spcPct val="0"/>
              </a:spcBef>
              <a:buFont typeface="Wingdings" panose="05000000000000000000" pitchFamily="2" charset="2"/>
              <a:buChar char="Ø"/>
            </a:pPr>
            <a:r>
              <a:rPr lang="en-US" sz="1600" b="1" dirty="0" err="1">
                <a:solidFill>
                  <a:srgbClr val="0070C0"/>
                </a:solidFill>
                <a:latin typeface="Arial" panose="020B0604020202020204" pitchFamily="34" charset="0"/>
                <a:cs typeface="Arial" panose="020B0604020202020204" pitchFamily="34" charset="0"/>
              </a:rPr>
              <a:t>Participação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discente</a:t>
            </a:r>
            <a:r>
              <a:rPr lang="en-US" sz="1600" b="1" dirty="0">
                <a:solidFill>
                  <a:srgbClr val="0070C0"/>
                </a:solidFill>
                <a:latin typeface="Arial" panose="020B0604020202020204" pitchFamily="34" charset="0"/>
                <a:cs typeface="Arial" panose="020B0604020202020204" pitchFamily="34" charset="0"/>
              </a:rPr>
              <a:t> (CAIQ) </a:t>
            </a:r>
            <a:r>
              <a:rPr lang="en-US" sz="1600" b="1" dirty="0" err="1">
                <a:solidFill>
                  <a:srgbClr val="0070C0"/>
                </a:solidFill>
                <a:latin typeface="Arial" panose="020B0604020202020204" pitchFamily="34" charset="0"/>
                <a:cs typeface="Arial" panose="020B0604020202020204" pitchFamily="34" charset="0"/>
              </a:rPr>
              <a:t>nas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Comissões</a:t>
            </a:r>
            <a:r>
              <a:rPr lang="en-US" sz="1600" b="1" dirty="0">
                <a:solidFill>
                  <a:srgbClr val="0070C0"/>
                </a:solidFill>
                <a:latin typeface="Arial" panose="020B0604020202020204" pitchFamily="34" charset="0"/>
                <a:cs typeface="Arial" panose="020B0604020202020204" pitchFamily="34" charset="0"/>
              </a:rPr>
              <a:t>: COAA, CE, NDE (</a:t>
            </a:r>
            <a:r>
              <a:rPr lang="en-US" sz="1600" b="1" dirty="0" err="1">
                <a:solidFill>
                  <a:srgbClr val="0070C0"/>
                </a:solidFill>
                <a:latin typeface="Arial" panose="020B0604020202020204" pitchFamily="34" charset="0"/>
                <a:cs typeface="Arial" panose="020B0604020202020204" pitchFamily="34" charset="0"/>
              </a:rPr>
              <a:t>como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convidado</a:t>
            </a:r>
            <a:r>
              <a:rPr lang="en-US" sz="1600" b="1" dirty="0">
                <a:solidFill>
                  <a:srgbClr val="0070C0"/>
                </a:solidFill>
                <a:latin typeface="Arial" panose="020B0604020202020204" pitchFamily="34" charset="0"/>
                <a:cs typeface="Arial" panose="020B0604020202020204" pitchFamily="34" charset="0"/>
              </a:rPr>
              <a:t>), e </a:t>
            </a:r>
            <a:r>
              <a:rPr lang="en-US" sz="1600" b="1" dirty="0" err="1">
                <a:solidFill>
                  <a:srgbClr val="0070C0"/>
                </a:solidFill>
                <a:latin typeface="Arial" panose="020B0604020202020204" pitchFamily="34" charset="0"/>
                <a:cs typeface="Arial" panose="020B0604020202020204" pitchFamily="34" charset="0"/>
              </a:rPr>
              <a:t>reuniões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periódicas</a:t>
            </a:r>
            <a:r>
              <a:rPr lang="en-US" sz="1600" b="1" dirty="0">
                <a:solidFill>
                  <a:srgbClr val="0070C0"/>
                </a:solidFill>
                <a:latin typeface="Arial" panose="020B0604020202020204" pitchFamily="34" charset="0"/>
                <a:cs typeface="Arial" panose="020B0604020202020204" pitchFamily="34" charset="0"/>
              </a:rPr>
              <a:t> do CAIQ com as </a:t>
            </a:r>
            <a:r>
              <a:rPr lang="en-US" sz="1600" b="1" dirty="0" err="1">
                <a:solidFill>
                  <a:srgbClr val="0070C0"/>
                </a:solidFill>
                <a:latin typeface="Arial" panose="020B0604020202020204" pitchFamily="34" charset="0"/>
                <a:cs typeface="Arial" panose="020B0604020202020204" pitchFamily="34" charset="0"/>
              </a:rPr>
              <a:t>coordenações</a:t>
            </a:r>
            <a:r>
              <a:rPr lang="en-US" sz="1600" b="1" dirty="0">
                <a:solidFill>
                  <a:srgbClr val="0070C0"/>
                </a:solidFill>
                <a:latin typeface="Arial" panose="020B0604020202020204" pitchFamily="34" charset="0"/>
                <a:cs typeface="Arial" panose="020B0604020202020204" pitchFamily="34" charset="0"/>
              </a:rPr>
              <a:t> de </a:t>
            </a:r>
            <a:r>
              <a:rPr lang="en-US" sz="1600" b="1" dirty="0" err="1">
                <a:solidFill>
                  <a:srgbClr val="0070C0"/>
                </a:solidFill>
                <a:latin typeface="Arial" panose="020B0604020202020204" pitchFamily="34" charset="0"/>
                <a:cs typeface="Arial" panose="020B0604020202020204" pitchFamily="34" charset="0"/>
              </a:rPr>
              <a:t>curso</a:t>
            </a:r>
            <a:r>
              <a:rPr lang="en-US" sz="1600" b="1" dirty="0">
                <a:solidFill>
                  <a:srgbClr val="0070C0"/>
                </a:solidFill>
                <a:latin typeface="Arial" panose="020B0604020202020204" pitchFamily="34" charset="0"/>
                <a:cs typeface="Arial" panose="020B0604020202020204" pitchFamily="34" charset="0"/>
              </a:rPr>
              <a:t> e </a:t>
            </a:r>
            <a:r>
              <a:rPr lang="en-US" sz="1600" b="1" dirty="0" err="1">
                <a:solidFill>
                  <a:srgbClr val="0070C0"/>
                </a:solidFill>
                <a:latin typeface="Arial" panose="020B0604020202020204" pitchFamily="34" charset="0"/>
                <a:cs typeface="Arial" panose="020B0604020202020204" pitchFamily="34" charset="0"/>
              </a:rPr>
              <a:t>Direção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Adjunta</a:t>
            </a:r>
            <a:r>
              <a:rPr lang="en-US" sz="1600" b="1" dirty="0">
                <a:solidFill>
                  <a:srgbClr val="0070C0"/>
                </a:solidFill>
                <a:latin typeface="Arial" panose="020B0604020202020204" pitchFamily="34" charset="0"/>
                <a:cs typeface="Arial" panose="020B0604020202020204" pitchFamily="34" charset="0"/>
              </a:rPr>
              <a:t> de </a:t>
            </a:r>
            <a:r>
              <a:rPr lang="en-US" sz="1600" b="1" dirty="0" err="1">
                <a:solidFill>
                  <a:srgbClr val="0070C0"/>
                </a:solidFill>
                <a:latin typeface="Arial" panose="020B0604020202020204" pitchFamily="34" charset="0"/>
                <a:cs typeface="Arial" panose="020B0604020202020204" pitchFamily="34" charset="0"/>
              </a:rPr>
              <a:t>Graduação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na</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busca</a:t>
            </a:r>
            <a:r>
              <a:rPr lang="en-US" sz="1600" b="1" dirty="0">
                <a:solidFill>
                  <a:srgbClr val="0070C0"/>
                </a:solidFill>
                <a:latin typeface="Arial" panose="020B0604020202020204" pitchFamily="34" charset="0"/>
                <a:cs typeface="Arial" panose="020B0604020202020204" pitchFamily="34" charset="0"/>
              </a:rPr>
              <a:t> de </a:t>
            </a:r>
            <a:r>
              <a:rPr lang="en-US" sz="1600" b="1" dirty="0" err="1">
                <a:solidFill>
                  <a:srgbClr val="0070C0"/>
                </a:solidFill>
                <a:latin typeface="Arial" panose="020B0604020202020204" pitchFamily="34" charset="0"/>
                <a:cs typeface="Arial" panose="020B0604020202020204" pitchFamily="34" charset="0"/>
              </a:rPr>
              <a:t>soluções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em</a:t>
            </a:r>
            <a:r>
              <a:rPr lang="en-US" sz="1600" b="1" dirty="0">
                <a:solidFill>
                  <a:srgbClr val="0070C0"/>
                </a:solidFill>
                <a:latin typeface="Arial" panose="020B0604020202020204" pitchFamily="34" charset="0"/>
                <a:cs typeface="Arial" panose="020B0604020202020204" pitchFamily="34" charset="0"/>
              </a:rPr>
              <a:t> um </a:t>
            </a:r>
            <a:r>
              <a:rPr lang="en-US" sz="1600" b="1" dirty="0" err="1">
                <a:solidFill>
                  <a:srgbClr val="0070C0"/>
                </a:solidFill>
                <a:latin typeface="Arial" panose="020B0604020202020204" pitchFamily="34" charset="0"/>
                <a:cs typeface="Arial" panose="020B0604020202020204" pitchFamily="34" charset="0"/>
              </a:rPr>
              <a:t>ambiente</a:t>
            </a:r>
            <a:r>
              <a:rPr lang="en-US" sz="1600" b="1" dirty="0">
                <a:solidFill>
                  <a:srgbClr val="0070C0"/>
                </a:solidFill>
                <a:latin typeface="Arial" panose="020B0604020202020204" pitchFamily="34" charset="0"/>
                <a:cs typeface="Arial" panose="020B0604020202020204" pitchFamily="34" charset="0"/>
              </a:rPr>
              <a:t> com um forte </a:t>
            </a:r>
            <a:r>
              <a:rPr lang="en-US" sz="1600" b="1" dirty="0" err="1">
                <a:solidFill>
                  <a:srgbClr val="0070C0"/>
                </a:solidFill>
                <a:latin typeface="Arial" panose="020B0604020202020204" pitchFamily="34" charset="0"/>
                <a:cs typeface="Arial" panose="020B0604020202020204" pitchFamily="34" charset="0"/>
              </a:rPr>
              <a:t>componente</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colaborativo</a:t>
            </a:r>
            <a:r>
              <a:rPr lang="en-US" sz="1600" b="1" dirty="0">
                <a:solidFill>
                  <a:srgbClr val="0070C0"/>
                </a:solidFill>
                <a:latin typeface="Arial" panose="020B0604020202020204" pitchFamily="34" charset="0"/>
                <a:cs typeface="Arial" panose="020B0604020202020204" pitchFamily="34" charset="0"/>
              </a:rPr>
              <a:t>.</a:t>
            </a:r>
          </a:p>
        </p:txBody>
      </p:sp>
      <p:sp>
        <p:nvSpPr>
          <p:cNvPr id="3" name="Retângulo 2"/>
          <p:cNvSpPr/>
          <p:nvPr/>
        </p:nvSpPr>
        <p:spPr>
          <a:xfrm>
            <a:off x="63500" y="1512169"/>
            <a:ext cx="9045004" cy="830997"/>
          </a:xfrm>
          <a:prstGeom prst="rect">
            <a:avLst/>
          </a:prstGeom>
        </p:spPr>
        <p:txBody>
          <a:bodyPr wrap="square">
            <a:spAutoFit/>
          </a:bodyPr>
          <a:lstStyle/>
          <a:p>
            <a:pPr marL="342900" indent="-342900" algn="just">
              <a:spcBef>
                <a:spcPct val="0"/>
              </a:spcBef>
              <a:buFont typeface="Wingdings" panose="05000000000000000000" pitchFamily="2" charset="2"/>
              <a:buChar char="Ø"/>
            </a:pPr>
            <a:r>
              <a:rPr lang="en-US" sz="1600" b="1" dirty="0" err="1">
                <a:solidFill>
                  <a:schemeClr val="tx2"/>
                </a:solidFill>
                <a:latin typeface="Arial" panose="020B0604020202020204" pitchFamily="34" charset="0"/>
                <a:cs typeface="Arial" panose="020B0604020202020204" pitchFamily="34" charset="0"/>
              </a:rPr>
              <a:t>Acompanhamento</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intensivo</a:t>
            </a:r>
            <a:r>
              <a:rPr lang="en-US" sz="1600" b="1" dirty="0">
                <a:solidFill>
                  <a:schemeClr val="tx2"/>
                </a:solidFill>
                <a:latin typeface="Arial" panose="020B0604020202020204" pitchFamily="34" charset="0"/>
                <a:cs typeface="Arial" panose="020B0604020202020204" pitchFamily="34" charset="0"/>
              </a:rPr>
              <a:t> dos NOVOS ALUNOS a </a:t>
            </a:r>
            <a:r>
              <a:rPr lang="en-US" sz="1600" b="1" dirty="0" err="1">
                <a:solidFill>
                  <a:schemeClr val="tx2"/>
                </a:solidFill>
                <a:latin typeface="Arial" panose="020B0604020202020204" pitchFamily="34" charset="0"/>
                <a:cs typeface="Arial" panose="020B0604020202020204" pitchFamily="34" charset="0"/>
              </a:rPr>
              <a:t>partir</a:t>
            </a:r>
            <a:r>
              <a:rPr lang="en-US" sz="1600" b="1" dirty="0">
                <a:solidFill>
                  <a:schemeClr val="tx2"/>
                </a:solidFill>
                <a:latin typeface="Arial" panose="020B0604020202020204" pitchFamily="34" charset="0"/>
                <a:cs typeface="Arial" panose="020B0604020202020204" pitchFamily="34" charset="0"/>
              </a:rPr>
              <a:t> de 2016 (</a:t>
            </a:r>
            <a:r>
              <a:rPr lang="en-US" sz="1600" b="1" dirty="0" err="1">
                <a:solidFill>
                  <a:schemeClr val="tx2"/>
                </a:solidFill>
                <a:latin typeface="Arial" panose="020B0604020202020204" pitchFamily="34" charset="0"/>
                <a:cs typeface="Arial" panose="020B0604020202020204" pitchFamily="34" charset="0"/>
              </a:rPr>
              <a:t>coordenação</a:t>
            </a:r>
            <a:r>
              <a:rPr lang="en-US" sz="1600" b="1" dirty="0">
                <a:solidFill>
                  <a:schemeClr val="tx2"/>
                </a:solidFill>
                <a:latin typeface="Arial" panose="020B0604020202020204" pitchFamily="34" charset="0"/>
                <a:cs typeface="Arial" panose="020B0604020202020204" pitchFamily="34" charset="0"/>
              </a:rPr>
              <a:t> do </a:t>
            </a:r>
            <a:r>
              <a:rPr lang="en-US" sz="1600" b="1" dirty="0" err="1">
                <a:solidFill>
                  <a:schemeClr val="tx2"/>
                </a:solidFill>
                <a:latin typeface="Arial" panose="020B0604020202020204" pitchFamily="34" charset="0"/>
                <a:cs typeface="Arial" panose="020B0604020202020204" pitchFamily="34" charset="0"/>
              </a:rPr>
              <a:t>curso</a:t>
            </a:r>
            <a:r>
              <a:rPr lang="en-US" sz="1600" b="1" dirty="0">
                <a:solidFill>
                  <a:schemeClr val="tx2"/>
                </a:solidFill>
                <a:latin typeface="Arial" panose="020B0604020202020204" pitchFamily="34" charset="0"/>
                <a:cs typeface="Arial" panose="020B0604020202020204" pitchFamily="34" charset="0"/>
              </a:rPr>
              <a:t>), com </a:t>
            </a:r>
            <a:r>
              <a:rPr lang="en-US" sz="1600" b="1" dirty="0" err="1">
                <a:solidFill>
                  <a:schemeClr val="tx2"/>
                </a:solidFill>
                <a:latin typeface="Arial" panose="020B0604020202020204" pitchFamily="34" charset="0"/>
                <a:cs typeface="Arial" panose="020B0604020202020204" pitchFamily="34" charset="0"/>
              </a:rPr>
              <a:t>ampla</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divulgação</a:t>
            </a:r>
            <a:r>
              <a:rPr lang="en-US" sz="1600" b="1" dirty="0">
                <a:solidFill>
                  <a:schemeClr val="tx2"/>
                </a:solidFill>
                <a:latin typeface="Arial" panose="020B0604020202020204" pitchFamily="34" charset="0"/>
                <a:cs typeface="Arial" panose="020B0604020202020204" pitchFamily="34" charset="0"/>
              </a:rPr>
              <a:t> da Grade Curricular e dos </a:t>
            </a:r>
            <a:r>
              <a:rPr lang="en-US" sz="1600" b="1" dirty="0" err="1">
                <a:solidFill>
                  <a:schemeClr val="tx2"/>
                </a:solidFill>
                <a:latin typeface="Arial" panose="020B0604020202020204" pitchFamily="34" charset="0"/>
                <a:cs typeface="Arial" panose="020B0604020202020204" pitchFamily="34" charset="0"/>
              </a:rPr>
              <a:t>espaços</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disponíveis</a:t>
            </a:r>
            <a:r>
              <a:rPr lang="en-US" sz="1600" b="1" dirty="0">
                <a:solidFill>
                  <a:schemeClr val="tx2"/>
                </a:solidFill>
                <a:latin typeface="Arial" panose="020B0604020202020204" pitchFamily="34" charset="0"/>
                <a:cs typeface="Arial" panose="020B0604020202020204" pitchFamily="34" charset="0"/>
              </a:rPr>
              <a:t> para </a:t>
            </a:r>
            <a:r>
              <a:rPr lang="en-US" sz="1600" b="1" dirty="0" err="1">
                <a:solidFill>
                  <a:schemeClr val="tx2"/>
                </a:solidFill>
                <a:latin typeface="Arial" panose="020B0604020202020204" pitchFamily="34" charset="0"/>
                <a:cs typeface="Arial" panose="020B0604020202020204" pitchFamily="34" charset="0"/>
              </a:rPr>
              <a:t>ocupação</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assim</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como</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atendimento</a:t>
            </a:r>
            <a:r>
              <a:rPr lang="en-US" sz="1600" b="1" dirty="0">
                <a:solidFill>
                  <a:schemeClr val="tx2"/>
                </a:solidFill>
                <a:latin typeface="Arial" panose="020B0604020202020204" pitchFamily="34" charset="0"/>
                <a:cs typeface="Arial" panose="020B0604020202020204" pitchFamily="34" charset="0"/>
              </a:rPr>
              <a:t> individual </a:t>
            </a:r>
            <a:r>
              <a:rPr lang="en-US" sz="1600" b="1" dirty="0" err="1">
                <a:solidFill>
                  <a:schemeClr val="tx2"/>
                </a:solidFill>
                <a:latin typeface="Arial" panose="020B0604020202020204" pitchFamily="34" charset="0"/>
                <a:cs typeface="Arial" panose="020B0604020202020204" pitchFamily="34" charset="0"/>
              </a:rPr>
              <a:t>agendado</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por</a:t>
            </a:r>
            <a:r>
              <a:rPr lang="en-US" sz="1600" b="1" dirty="0">
                <a:solidFill>
                  <a:schemeClr val="tx2"/>
                </a:solidFill>
                <a:latin typeface="Arial" panose="020B0604020202020204" pitchFamily="34" charset="0"/>
                <a:cs typeface="Arial" panose="020B0604020202020204" pitchFamily="34" charset="0"/>
              </a:rPr>
              <a:t> email;</a:t>
            </a:r>
          </a:p>
        </p:txBody>
      </p:sp>
      <p:sp>
        <p:nvSpPr>
          <p:cNvPr id="4" name="Retângulo 3"/>
          <p:cNvSpPr/>
          <p:nvPr/>
        </p:nvSpPr>
        <p:spPr>
          <a:xfrm>
            <a:off x="35495" y="2439562"/>
            <a:ext cx="9073009" cy="584775"/>
          </a:xfrm>
          <a:prstGeom prst="rect">
            <a:avLst/>
          </a:prstGeom>
        </p:spPr>
        <p:txBody>
          <a:bodyPr wrap="square">
            <a:spAutoFit/>
          </a:bodyPr>
          <a:lstStyle/>
          <a:p>
            <a:pPr marL="342900" indent="-342900" algn="just">
              <a:spcBef>
                <a:spcPct val="0"/>
              </a:spcBef>
              <a:buFont typeface="Wingdings" panose="05000000000000000000" pitchFamily="2" charset="2"/>
              <a:buChar char="Ø"/>
            </a:pPr>
            <a:r>
              <a:rPr lang="en-US" sz="1600" b="1" dirty="0" err="1">
                <a:solidFill>
                  <a:srgbClr val="0070C0"/>
                </a:solidFill>
                <a:latin typeface="Arial" panose="020B0604020202020204" pitchFamily="34" charset="0"/>
                <a:cs typeface="Arial" panose="020B0604020202020204" pitchFamily="34" charset="0"/>
              </a:rPr>
              <a:t>Oferta</a:t>
            </a:r>
            <a:r>
              <a:rPr lang="en-US" sz="1600" b="1" dirty="0">
                <a:solidFill>
                  <a:srgbClr val="0070C0"/>
                </a:solidFill>
                <a:latin typeface="Arial" panose="020B0604020202020204" pitchFamily="34" charset="0"/>
                <a:cs typeface="Arial" panose="020B0604020202020204" pitchFamily="34" charset="0"/>
              </a:rPr>
              <a:t> de </a:t>
            </a:r>
            <a:r>
              <a:rPr lang="en-US" sz="1600" b="1" dirty="0" err="1">
                <a:solidFill>
                  <a:srgbClr val="0070C0"/>
                </a:solidFill>
                <a:latin typeface="Arial" panose="020B0604020202020204" pitchFamily="34" charset="0"/>
                <a:cs typeface="Arial" panose="020B0604020202020204" pitchFamily="34" charset="0"/>
              </a:rPr>
              <a:t>Apoio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Pedagógico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em</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Química</a:t>
            </a:r>
            <a:r>
              <a:rPr lang="en-US" sz="1600" b="1" dirty="0">
                <a:solidFill>
                  <a:srgbClr val="0070C0"/>
                </a:solidFill>
                <a:latin typeface="Arial" panose="020B0604020202020204" pitchFamily="34" charset="0"/>
                <a:cs typeface="Arial" panose="020B0604020202020204" pitchFamily="34" charset="0"/>
              </a:rPr>
              <a:t> e </a:t>
            </a:r>
            <a:r>
              <a:rPr lang="en-US" sz="1600" b="1" dirty="0" err="1">
                <a:solidFill>
                  <a:srgbClr val="0070C0"/>
                </a:solidFill>
                <a:latin typeface="Arial" panose="020B0604020202020204" pitchFamily="34" charset="0"/>
                <a:cs typeface="Arial" panose="020B0604020202020204" pitchFamily="34" charset="0"/>
              </a:rPr>
              <a:t>em</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Matemática</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visando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sanar</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eventuais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falhas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nos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conteúdos</a:t>
            </a:r>
            <a:r>
              <a:rPr lang="en-US" sz="1600" b="1" dirty="0">
                <a:solidFill>
                  <a:srgbClr val="0070C0"/>
                </a:solidFill>
                <a:latin typeface="Arial" panose="020B0604020202020204" pitchFamily="34" charset="0"/>
                <a:cs typeface="Arial" panose="020B0604020202020204" pitchFamily="34" charset="0"/>
              </a:rPr>
              <a:t> do </a:t>
            </a:r>
            <a:r>
              <a:rPr lang="en-US" sz="1600" b="1" dirty="0" err="1">
                <a:solidFill>
                  <a:srgbClr val="0070C0"/>
                </a:solidFill>
                <a:latin typeface="Arial" panose="020B0604020202020204" pitchFamily="34" charset="0"/>
                <a:cs typeface="Arial" panose="020B0604020202020204" pitchFamily="34" charset="0"/>
              </a:rPr>
              <a:t>nível</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médio</a:t>
            </a:r>
            <a:r>
              <a:rPr lang="en-US" sz="1600" b="1" dirty="0">
                <a:solidFill>
                  <a:srgbClr val="0070C0"/>
                </a:solidFill>
                <a:latin typeface="Arial" panose="020B0604020202020204" pitchFamily="34" charset="0"/>
                <a:cs typeface="Arial" panose="020B0604020202020204" pitchFamily="34" charset="0"/>
              </a:rPr>
              <a:t>; </a:t>
            </a:r>
          </a:p>
        </p:txBody>
      </p:sp>
      <p:sp>
        <p:nvSpPr>
          <p:cNvPr id="5" name="Retângulo 4"/>
          <p:cNvSpPr/>
          <p:nvPr/>
        </p:nvSpPr>
        <p:spPr>
          <a:xfrm>
            <a:off x="35495" y="3117831"/>
            <a:ext cx="9063503" cy="338554"/>
          </a:xfrm>
          <a:prstGeom prst="rect">
            <a:avLst/>
          </a:prstGeom>
        </p:spPr>
        <p:txBody>
          <a:bodyPr wrap="square">
            <a:spAutoFit/>
          </a:bodyPr>
          <a:lstStyle/>
          <a:p>
            <a:pPr marL="342900" indent="-342900" algn="just">
              <a:spcBef>
                <a:spcPct val="0"/>
              </a:spcBef>
              <a:buFont typeface="Wingdings" panose="05000000000000000000" pitchFamily="2" charset="2"/>
              <a:buChar char="Ø"/>
            </a:pPr>
            <a:r>
              <a:rPr lang="en-US" sz="1600" b="1" dirty="0" err="1">
                <a:solidFill>
                  <a:schemeClr val="tx2"/>
                </a:solidFill>
                <a:latin typeface="Arial" panose="020B0604020202020204" pitchFamily="34" charset="0"/>
                <a:cs typeface="Arial" panose="020B0604020202020204" pitchFamily="34" charset="0"/>
              </a:rPr>
              <a:t>Disciplinas</a:t>
            </a:r>
            <a:r>
              <a:rPr lang="en-US" sz="1600" b="1" dirty="0">
                <a:solidFill>
                  <a:schemeClr val="tx2"/>
                </a:solidFill>
                <a:latin typeface="Arial" panose="020B0604020202020204" pitchFamily="34" charset="0"/>
                <a:cs typeface="Arial" panose="020B0604020202020204" pitchFamily="34" charset="0"/>
              </a:rPr>
              <a:t> semi-</a:t>
            </a:r>
            <a:r>
              <a:rPr lang="en-US" sz="1600" b="1" dirty="0" err="1">
                <a:solidFill>
                  <a:schemeClr val="tx2"/>
                </a:solidFill>
                <a:latin typeface="Arial" panose="020B0604020202020204" pitchFamily="34" charset="0"/>
                <a:cs typeface="Arial" panose="020B0604020202020204" pitchFamily="34" charset="0"/>
              </a:rPr>
              <a:t>presenciais</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Fisica</a:t>
            </a:r>
            <a:r>
              <a:rPr lang="en-US" sz="1600" b="1" dirty="0">
                <a:solidFill>
                  <a:schemeClr val="tx2"/>
                </a:solidFill>
                <a:latin typeface="Arial" panose="020B0604020202020204" pitchFamily="34" charset="0"/>
                <a:cs typeface="Arial" panose="020B0604020202020204" pitchFamily="34" charset="0"/>
              </a:rPr>
              <a:t> I, II, III, IV) e </a:t>
            </a:r>
            <a:r>
              <a:rPr lang="en-US" sz="1600" b="1" dirty="0" err="1">
                <a:solidFill>
                  <a:schemeClr val="tx2"/>
                </a:solidFill>
                <a:latin typeface="Arial" panose="020B0604020202020204" pitchFamily="34" charset="0"/>
                <a:cs typeface="Arial" panose="020B0604020202020204" pitchFamily="34" charset="0"/>
              </a:rPr>
              <a:t>turmas</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especiais</a:t>
            </a:r>
            <a:r>
              <a:rPr lang="en-US" sz="1600" b="1" dirty="0">
                <a:solidFill>
                  <a:schemeClr val="tx2"/>
                </a:solidFill>
                <a:latin typeface="Arial" panose="020B0604020202020204" pitchFamily="34" charset="0"/>
                <a:cs typeface="Arial" panose="020B0604020202020204" pitchFamily="34" charset="0"/>
              </a:rPr>
              <a:t> de </a:t>
            </a:r>
            <a:r>
              <a:rPr lang="en-US" sz="1600" b="1" dirty="0" err="1">
                <a:solidFill>
                  <a:schemeClr val="tx2"/>
                </a:solidFill>
                <a:latin typeface="Arial" panose="020B0604020202020204" pitchFamily="34" charset="0"/>
                <a:cs typeface="Arial" panose="020B0604020202020204" pitchFamily="34" charset="0"/>
              </a:rPr>
              <a:t>Cálculo</a:t>
            </a:r>
            <a:r>
              <a:rPr lang="en-US" sz="1600" b="1" dirty="0">
                <a:solidFill>
                  <a:schemeClr val="tx2"/>
                </a:solidFill>
                <a:latin typeface="Arial" panose="020B0604020202020204" pitchFamily="34" charset="0"/>
                <a:cs typeface="Arial" panose="020B0604020202020204" pitchFamily="34" charset="0"/>
              </a:rPr>
              <a:t> I; </a:t>
            </a:r>
          </a:p>
        </p:txBody>
      </p:sp>
      <p:sp>
        <p:nvSpPr>
          <p:cNvPr id="6" name="Retângulo 5"/>
          <p:cNvSpPr/>
          <p:nvPr/>
        </p:nvSpPr>
        <p:spPr>
          <a:xfrm>
            <a:off x="35496" y="3591690"/>
            <a:ext cx="9063503" cy="584775"/>
          </a:xfrm>
          <a:prstGeom prst="rect">
            <a:avLst/>
          </a:prstGeom>
        </p:spPr>
        <p:txBody>
          <a:bodyPr wrap="square">
            <a:spAutoFit/>
          </a:bodyPr>
          <a:lstStyle/>
          <a:p>
            <a:pPr marL="342900" indent="-342900" algn="just">
              <a:spcBef>
                <a:spcPct val="0"/>
              </a:spcBef>
              <a:buFont typeface="Wingdings" panose="05000000000000000000" pitchFamily="2" charset="2"/>
              <a:buChar char="Ø"/>
            </a:pPr>
            <a:r>
              <a:rPr lang="en-US" sz="1600" b="1" dirty="0" err="1">
                <a:solidFill>
                  <a:srgbClr val="0070C0"/>
                </a:solidFill>
                <a:latin typeface="Arial" panose="020B0604020202020204" pitchFamily="34" charset="0"/>
                <a:cs typeface="Arial" panose="020B0604020202020204" pitchFamily="34" charset="0"/>
              </a:rPr>
              <a:t>Reorganização</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espacial</a:t>
            </a:r>
            <a:r>
              <a:rPr lang="en-US" sz="1600" b="1" dirty="0">
                <a:solidFill>
                  <a:srgbClr val="0070C0"/>
                </a:solidFill>
                <a:latin typeface="Arial" panose="020B0604020202020204" pitchFamily="34" charset="0"/>
                <a:cs typeface="Arial" panose="020B0604020202020204" pitchFamily="34" charset="0"/>
              </a:rPr>
              <a:t> da grade curricular </a:t>
            </a:r>
            <a:r>
              <a:rPr lang="en-US" sz="1600" b="1" dirty="0" err="1">
                <a:solidFill>
                  <a:srgbClr val="0070C0"/>
                </a:solidFill>
                <a:latin typeface="Arial" panose="020B0604020202020204" pitchFamily="34" charset="0"/>
                <a:cs typeface="Arial" panose="020B0604020202020204" pitchFamily="34" charset="0"/>
              </a:rPr>
              <a:t>em</a:t>
            </a:r>
            <a:r>
              <a:rPr lang="en-US" sz="1600" b="1" dirty="0">
                <a:solidFill>
                  <a:srgbClr val="0070C0"/>
                </a:solidFill>
                <a:latin typeface="Arial" panose="020B0604020202020204" pitchFamily="34" charset="0"/>
                <a:cs typeface="Arial" panose="020B0604020202020204" pitchFamily="34" charset="0"/>
              </a:rPr>
              <a:t> vigor, de forma a </a:t>
            </a:r>
            <a:r>
              <a:rPr lang="en-US" sz="1600" b="1" dirty="0" err="1">
                <a:solidFill>
                  <a:srgbClr val="0070C0"/>
                </a:solidFill>
                <a:latin typeface="Arial" panose="020B0604020202020204" pitchFamily="34" charset="0"/>
                <a:cs typeface="Arial" panose="020B0604020202020204" pitchFamily="34" charset="0"/>
              </a:rPr>
              <a:t>melhorar</a:t>
            </a:r>
            <a:r>
              <a:rPr lang="en-US" sz="1600" b="1" dirty="0">
                <a:solidFill>
                  <a:srgbClr val="0070C0"/>
                </a:solidFill>
                <a:latin typeface="Arial" panose="020B0604020202020204" pitchFamily="34" charset="0"/>
                <a:cs typeface="Arial" panose="020B0604020202020204" pitchFamily="34" charset="0"/>
              </a:rPr>
              <a:t> o </a:t>
            </a:r>
            <a:r>
              <a:rPr lang="en-US" sz="1600" b="1" dirty="0" err="1">
                <a:solidFill>
                  <a:srgbClr val="0070C0"/>
                </a:solidFill>
                <a:latin typeface="Arial" panose="020B0604020202020204" pitchFamily="34" charset="0"/>
                <a:cs typeface="Arial" panose="020B0604020202020204" pitchFamily="34" charset="0"/>
              </a:rPr>
              <a:t>fluxo</a:t>
            </a:r>
            <a:r>
              <a:rPr lang="en-US" sz="1600" b="1" dirty="0">
                <a:solidFill>
                  <a:srgbClr val="0070C0"/>
                </a:solidFill>
                <a:latin typeface="Arial" panose="020B0604020202020204" pitchFamily="34" charset="0"/>
                <a:cs typeface="Arial" panose="020B0604020202020204" pitchFamily="34" charset="0"/>
              </a:rPr>
              <a:t> de </a:t>
            </a:r>
            <a:r>
              <a:rPr lang="en-US" sz="1600" b="1" dirty="0" err="1">
                <a:solidFill>
                  <a:srgbClr val="0070C0"/>
                </a:solidFill>
                <a:latin typeface="Arial" panose="020B0604020202020204" pitchFamily="34" charset="0"/>
                <a:cs typeface="Arial" panose="020B0604020202020204" pitchFamily="34" charset="0"/>
              </a:rPr>
              <a:t>conteúdos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ministrados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nas</a:t>
            </a:r>
            <a:r>
              <a:rPr lang="en-US" sz="1600" b="1" dirty="0">
                <a:solidFill>
                  <a:srgbClr val="0070C0"/>
                </a:solidFill>
                <a:latin typeface="Arial" panose="020B0604020202020204" pitchFamily="34" charset="0"/>
                <a:cs typeface="Arial" panose="020B0604020202020204" pitchFamily="34" charset="0"/>
              </a:rPr>
              <a:t> </a:t>
            </a:r>
            <a:r>
              <a:rPr lang="en-US" sz="1600" b="1" dirty="0" err="1">
                <a:solidFill>
                  <a:srgbClr val="0070C0"/>
                </a:solidFill>
                <a:latin typeface="Arial" panose="020B0604020202020204" pitchFamily="34" charset="0"/>
                <a:cs typeface="Arial" panose="020B0604020202020204" pitchFamily="34" charset="0"/>
              </a:rPr>
              <a:t>disciplinas</a:t>
            </a:r>
            <a:r>
              <a:rPr lang="en-US" sz="1600" b="1" dirty="0">
                <a:solidFill>
                  <a:srgbClr val="0070C0"/>
                </a:solidFill>
                <a:latin typeface="Arial" panose="020B0604020202020204" pitchFamily="34" charset="0"/>
                <a:cs typeface="Arial" panose="020B0604020202020204" pitchFamily="34" charset="0"/>
              </a:rPr>
              <a:t>;</a:t>
            </a:r>
          </a:p>
        </p:txBody>
      </p:sp>
      <p:sp>
        <p:nvSpPr>
          <p:cNvPr id="8" name="Retângulo 7"/>
          <p:cNvSpPr/>
          <p:nvPr/>
        </p:nvSpPr>
        <p:spPr>
          <a:xfrm>
            <a:off x="35496" y="4251375"/>
            <a:ext cx="9063503" cy="830997"/>
          </a:xfrm>
          <a:prstGeom prst="rect">
            <a:avLst/>
          </a:prstGeom>
        </p:spPr>
        <p:txBody>
          <a:bodyPr wrap="square">
            <a:spAutoFit/>
          </a:bodyPr>
          <a:lstStyle/>
          <a:p>
            <a:pPr marL="342900" indent="-342900" algn="just">
              <a:spcBef>
                <a:spcPct val="0"/>
              </a:spcBef>
              <a:buFont typeface="Wingdings" panose="05000000000000000000" pitchFamily="2" charset="2"/>
              <a:buChar char="Ø"/>
            </a:pP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Projetos</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NuDIQ</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Núcleo</a:t>
            </a:r>
            <a:r>
              <a:rPr lang="en-US" sz="1600" b="1" dirty="0">
                <a:solidFill>
                  <a:schemeClr val="tx2"/>
                </a:solidFill>
                <a:latin typeface="Arial" panose="020B0604020202020204" pitchFamily="34" charset="0"/>
                <a:cs typeface="Arial" panose="020B0604020202020204" pitchFamily="34" charset="0"/>
              </a:rPr>
              <a:t> de </a:t>
            </a:r>
            <a:r>
              <a:rPr lang="en-US" sz="1600" b="1" dirty="0" err="1">
                <a:solidFill>
                  <a:schemeClr val="tx2"/>
                </a:solidFill>
                <a:latin typeface="Arial" panose="020B0604020202020204" pitchFamily="34" charset="0"/>
                <a:cs typeface="Arial" panose="020B0604020202020204" pitchFamily="34" charset="0"/>
              </a:rPr>
              <a:t>Diversidade</a:t>
            </a:r>
            <a:r>
              <a:rPr lang="en-US" sz="1600" b="1" dirty="0">
                <a:solidFill>
                  <a:schemeClr val="tx2"/>
                </a:solidFill>
                <a:latin typeface="Arial" panose="020B0604020202020204" pitchFamily="34" charset="0"/>
                <a:cs typeface="Arial" panose="020B0604020202020204" pitchFamily="34" charset="0"/>
              </a:rPr>
              <a:t> do IQ) e </a:t>
            </a:r>
            <a:r>
              <a:rPr lang="en-US" sz="1600" b="1" dirty="0" err="1">
                <a:solidFill>
                  <a:schemeClr val="tx2"/>
                </a:solidFill>
                <a:latin typeface="Arial" panose="020B0604020202020204" pitchFamily="34" charset="0"/>
                <a:cs typeface="Arial" panose="020B0604020202020204" pitchFamily="34" charset="0"/>
              </a:rPr>
              <a:t>PsIQ</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Saúde</a:t>
            </a:r>
            <a:r>
              <a:rPr lang="en-US" sz="1600" b="1" dirty="0">
                <a:solidFill>
                  <a:schemeClr val="tx2"/>
                </a:solidFill>
                <a:latin typeface="Arial" panose="020B0604020202020204" pitchFamily="34" charset="0"/>
                <a:cs typeface="Arial" panose="020B0604020202020204" pitchFamily="34" charset="0"/>
              </a:rPr>
              <a:t> Mental no IQ), com palestras, </a:t>
            </a:r>
            <a:r>
              <a:rPr lang="en-US" sz="1600" b="1" dirty="0" err="1">
                <a:solidFill>
                  <a:schemeClr val="tx2"/>
                </a:solidFill>
                <a:latin typeface="Arial" panose="020B0604020202020204" pitchFamily="34" charset="0"/>
                <a:cs typeface="Arial" panose="020B0604020202020204" pitchFamily="34" charset="0"/>
              </a:rPr>
              <a:t>rodas</a:t>
            </a:r>
            <a:r>
              <a:rPr lang="en-US" sz="1600" b="1" dirty="0">
                <a:solidFill>
                  <a:schemeClr val="tx2"/>
                </a:solidFill>
                <a:latin typeface="Arial" panose="020B0604020202020204" pitchFamily="34" charset="0"/>
                <a:cs typeface="Arial" panose="020B0604020202020204" pitchFamily="34" charset="0"/>
              </a:rPr>
              <a:t> de conversa, </a:t>
            </a:r>
            <a:r>
              <a:rPr lang="en-US" sz="1600" b="1" dirty="0" err="1">
                <a:solidFill>
                  <a:schemeClr val="tx2"/>
                </a:solidFill>
                <a:latin typeface="Arial" panose="020B0604020202020204" pitchFamily="34" charset="0"/>
                <a:cs typeface="Arial" panose="020B0604020202020204" pitchFamily="34" charset="0"/>
              </a:rPr>
              <a:t>murais</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temáticos</a:t>
            </a:r>
            <a:r>
              <a:rPr lang="en-US" sz="1600" b="1" dirty="0">
                <a:solidFill>
                  <a:schemeClr val="tx2"/>
                </a:solidFill>
                <a:latin typeface="Arial" panose="020B0604020202020204" pitchFamily="34" charset="0"/>
                <a:cs typeface="Arial" panose="020B0604020202020204" pitchFamily="34" charset="0"/>
              </a:rPr>
              <a:t> e </a:t>
            </a:r>
            <a:r>
              <a:rPr lang="en-US" sz="1600" b="1" dirty="0" err="1">
                <a:solidFill>
                  <a:schemeClr val="tx2"/>
                </a:solidFill>
                <a:latin typeface="Arial" panose="020B0604020202020204" pitchFamily="34" charset="0"/>
                <a:cs typeface="Arial" panose="020B0604020202020204" pitchFamily="34" charset="0"/>
              </a:rPr>
              <a:t>outras</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atividades</a:t>
            </a:r>
            <a:r>
              <a:rPr lang="en-US" sz="1600" b="1" dirty="0">
                <a:solidFill>
                  <a:schemeClr val="tx2"/>
                </a:solidFill>
                <a:latin typeface="Arial" panose="020B0604020202020204" pitchFamily="34" charset="0"/>
                <a:cs typeface="Arial" panose="020B0604020202020204" pitchFamily="34" charset="0"/>
              </a:rPr>
              <a:t>, </a:t>
            </a:r>
            <a:r>
              <a:rPr lang="en-US" sz="1600" b="1" dirty="0" err="1">
                <a:solidFill>
                  <a:schemeClr val="tx2"/>
                </a:solidFill>
                <a:latin typeface="Arial" panose="020B0604020202020204" pitchFamily="34" charset="0"/>
                <a:cs typeface="Arial" panose="020B0604020202020204" pitchFamily="34" charset="0"/>
              </a:rPr>
              <a:t>iniciativa</a:t>
            </a:r>
            <a:r>
              <a:rPr lang="en-US" sz="1600" b="1" dirty="0">
                <a:solidFill>
                  <a:schemeClr val="tx2"/>
                </a:solidFill>
                <a:latin typeface="Arial" panose="020B0604020202020204" pitchFamily="34" charset="0"/>
                <a:cs typeface="Arial" panose="020B0604020202020204" pitchFamily="34" charset="0"/>
              </a:rPr>
              <a:t> dos </a:t>
            </a:r>
            <a:r>
              <a:rPr lang="en-US" sz="1600" b="1" dirty="0" err="1">
                <a:solidFill>
                  <a:schemeClr val="tx2"/>
                </a:solidFill>
                <a:latin typeface="Arial" panose="020B0604020202020204" pitchFamily="34" charset="0"/>
                <a:cs typeface="Arial" panose="020B0604020202020204" pitchFamily="34" charset="0"/>
              </a:rPr>
              <a:t>discentes</a:t>
            </a:r>
            <a:r>
              <a:rPr lang="en-US" sz="1600" b="1" dirty="0">
                <a:solidFill>
                  <a:schemeClr val="tx2"/>
                </a:solidFill>
                <a:latin typeface="Arial" panose="020B0604020202020204" pitchFamily="34" charset="0"/>
                <a:cs typeface="Arial" panose="020B0604020202020204" pitchFamily="34" charset="0"/>
              </a:rPr>
              <a:t> com </a:t>
            </a:r>
            <a:r>
              <a:rPr lang="en-US" sz="1600" b="1" dirty="0" err="1">
                <a:solidFill>
                  <a:schemeClr val="tx2"/>
                </a:solidFill>
                <a:latin typeface="Arial" panose="020B0604020202020204" pitchFamily="34" charset="0"/>
                <a:cs typeface="Arial" panose="020B0604020202020204" pitchFamily="34" charset="0"/>
              </a:rPr>
              <a:t>apoio</a:t>
            </a:r>
            <a:r>
              <a:rPr lang="en-US" sz="1600" b="1" dirty="0">
                <a:solidFill>
                  <a:schemeClr val="tx2"/>
                </a:solidFill>
                <a:latin typeface="Arial" panose="020B0604020202020204" pitchFamily="34" charset="0"/>
                <a:cs typeface="Arial" panose="020B0604020202020204" pitchFamily="34" charset="0"/>
              </a:rPr>
              <a:t> dos </a:t>
            </a:r>
            <a:r>
              <a:rPr lang="en-US" sz="1600" b="1" dirty="0" err="1">
                <a:solidFill>
                  <a:schemeClr val="tx2"/>
                </a:solidFill>
                <a:latin typeface="Arial" panose="020B0604020202020204" pitchFamily="34" charset="0"/>
                <a:cs typeface="Arial" panose="020B0604020202020204" pitchFamily="34" charset="0"/>
              </a:rPr>
              <a:t>docentes</a:t>
            </a:r>
            <a:r>
              <a:rPr lang="en-US" sz="1600" b="1" dirty="0">
                <a:solidFill>
                  <a:schemeClr val="tx2"/>
                </a:solidFill>
                <a:latin typeface="Arial" panose="020B0604020202020204" pitchFamily="34" charset="0"/>
                <a:cs typeface="Arial" panose="020B0604020202020204" pitchFamily="34" charset="0"/>
              </a:rPr>
              <a:t>, que </a:t>
            </a:r>
            <a:r>
              <a:rPr lang="en-US" sz="1600" b="1" dirty="0" err="1">
                <a:solidFill>
                  <a:schemeClr val="tx2"/>
                </a:solidFill>
                <a:latin typeface="Arial" panose="020B0604020202020204" pitchFamily="34" charset="0"/>
                <a:cs typeface="Arial" panose="020B0604020202020204" pitchFamily="34" charset="0"/>
              </a:rPr>
              <a:t>visam</a:t>
            </a:r>
            <a:r>
              <a:rPr lang="en-US" sz="1600" b="1" dirty="0">
                <a:solidFill>
                  <a:schemeClr val="tx2"/>
                </a:solidFill>
                <a:latin typeface="Arial" panose="020B0604020202020204" pitchFamily="34" charset="0"/>
                <a:cs typeface="Arial" panose="020B0604020202020204" pitchFamily="34" charset="0"/>
              </a:rPr>
              <a:t> o </a:t>
            </a:r>
            <a:r>
              <a:rPr lang="en-US" sz="1600" b="1" dirty="0" err="1">
                <a:solidFill>
                  <a:schemeClr val="tx2"/>
                </a:solidFill>
                <a:latin typeface="Arial" panose="020B0604020202020204" pitchFamily="34" charset="0"/>
                <a:cs typeface="Arial" panose="020B0604020202020204" pitchFamily="34" charset="0"/>
              </a:rPr>
              <a:t>corpo</a:t>
            </a:r>
            <a:r>
              <a:rPr lang="en-US" sz="1600" b="1" dirty="0">
                <a:solidFill>
                  <a:schemeClr val="tx2"/>
                </a:solidFill>
                <a:latin typeface="Arial" panose="020B0604020202020204" pitchFamily="34" charset="0"/>
                <a:cs typeface="Arial" panose="020B0604020202020204" pitchFamily="34" charset="0"/>
              </a:rPr>
              <a:t> social do IQ; </a:t>
            </a:r>
          </a:p>
        </p:txBody>
      </p:sp>
    </p:spTree>
    <p:extLst>
      <p:ext uri="{BB962C8B-B14F-4D97-AF65-F5344CB8AC3E}">
        <p14:creationId xmlns:p14="http://schemas.microsoft.com/office/powerpoint/2010/main" val="2132773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1403524" y="880863"/>
            <a:ext cx="6480844" cy="5716489"/>
          </a:xfrm>
        </p:spPr>
        <p:txBody>
          <a:bodyPr>
            <a:normAutofit/>
          </a:bodyPr>
          <a:lstStyle/>
          <a:p>
            <a:r>
              <a:rPr lang="pt-BR" sz="2000" b="1" dirty="0">
                <a:solidFill>
                  <a:srgbClr val="0066CC"/>
                </a:solidFill>
                <a:latin typeface="Calibri" pitchFamily="34" charset="0"/>
                <a:cs typeface="Calibri" pitchFamily="34" charset="0"/>
              </a:rPr>
              <a:t>Prof. Claudio J. A. Mota (diretoria@iq.ufrj.br)</a:t>
            </a:r>
            <a:br>
              <a:rPr lang="pt-BR" sz="2000" b="1" dirty="0">
                <a:solidFill>
                  <a:srgbClr val="0066CC"/>
                </a:solidFill>
                <a:latin typeface="Calibri" pitchFamily="34" charset="0"/>
                <a:cs typeface="Calibri" pitchFamily="34" charset="0"/>
              </a:rPr>
            </a:br>
            <a:r>
              <a:rPr lang="pt-BR" sz="2000" b="1" dirty="0">
                <a:solidFill>
                  <a:schemeClr val="tx1"/>
                </a:solidFill>
                <a:latin typeface="Calibri" pitchFamily="34" charset="0"/>
                <a:cs typeface="Calibri" pitchFamily="34" charset="0"/>
              </a:rPr>
              <a:t>Diretor</a:t>
            </a:r>
            <a:br>
              <a:rPr lang="pt-BR" sz="2000" b="1" dirty="0">
                <a:solidFill>
                  <a:schemeClr val="tx1"/>
                </a:solidFill>
                <a:latin typeface="Calibri" pitchFamily="34" charset="0"/>
                <a:cs typeface="Calibri" pitchFamily="34" charset="0"/>
              </a:rPr>
            </a:br>
            <a:r>
              <a:rPr lang="pt-BR" sz="2000" b="1" dirty="0">
                <a:solidFill>
                  <a:schemeClr val="tx1"/>
                </a:solidFill>
                <a:latin typeface="Calibri" pitchFamily="34" charset="0"/>
                <a:cs typeface="Calibri" pitchFamily="34" charset="0"/>
              </a:rPr>
              <a:t/>
            </a:r>
            <a:br>
              <a:rPr lang="pt-BR" sz="2000" b="1" dirty="0">
                <a:solidFill>
                  <a:schemeClr val="tx1"/>
                </a:solidFill>
                <a:latin typeface="Calibri" pitchFamily="34" charset="0"/>
                <a:cs typeface="Calibri" pitchFamily="34" charset="0"/>
              </a:rPr>
            </a:br>
            <a:r>
              <a:rPr lang="pt-BR" sz="2000" b="1" dirty="0">
                <a:solidFill>
                  <a:srgbClr val="0066CC"/>
                </a:solidFill>
                <a:latin typeface="Calibri" pitchFamily="34" charset="0"/>
                <a:cs typeface="Calibri" pitchFamily="34" charset="0"/>
              </a:rPr>
              <a:t>Profa. </a:t>
            </a:r>
            <a:r>
              <a:rPr lang="pt-BR" sz="2000" b="1" dirty="0" err="1">
                <a:solidFill>
                  <a:srgbClr val="0066CC"/>
                </a:solidFill>
                <a:latin typeface="Calibri" pitchFamily="34" charset="0"/>
                <a:cs typeface="Calibri" pitchFamily="34" charset="0"/>
              </a:rPr>
              <a:t>Marlice</a:t>
            </a:r>
            <a:r>
              <a:rPr lang="pt-BR" sz="2000" b="1" dirty="0">
                <a:solidFill>
                  <a:srgbClr val="0066CC"/>
                </a:solidFill>
                <a:latin typeface="Calibri" pitchFamily="34" charset="0"/>
                <a:cs typeface="Calibri" pitchFamily="34" charset="0"/>
              </a:rPr>
              <a:t> A. S. Marques (vicediretoria@iq.ufrj.br)</a:t>
            </a:r>
            <a:br>
              <a:rPr lang="pt-BR" sz="2000" b="1" dirty="0">
                <a:solidFill>
                  <a:srgbClr val="0066CC"/>
                </a:solidFill>
                <a:latin typeface="Calibri" pitchFamily="34" charset="0"/>
                <a:cs typeface="Calibri" pitchFamily="34" charset="0"/>
              </a:rPr>
            </a:br>
            <a:r>
              <a:rPr lang="pt-BR" sz="2000" b="1" dirty="0">
                <a:latin typeface="Calibri" pitchFamily="34" charset="0"/>
                <a:cs typeface="Calibri" pitchFamily="34" charset="0"/>
              </a:rPr>
              <a:t>Vice-diretora</a:t>
            </a:r>
            <a:r>
              <a:rPr lang="pt-BR" sz="2000" b="1" dirty="0">
                <a:solidFill>
                  <a:srgbClr val="FF6600"/>
                </a:solidFill>
                <a:latin typeface="Calibri" pitchFamily="34" charset="0"/>
                <a:cs typeface="Calibri" pitchFamily="34" charset="0"/>
              </a:rPr>
              <a:t/>
            </a:r>
            <a:br>
              <a:rPr lang="pt-BR" sz="2000" b="1" dirty="0">
                <a:solidFill>
                  <a:srgbClr val="FF6600"/>
                </a:solidFill>
                <a:latin typeface="Calibri" pitchFamily="34" charset="0"/>
                <a:cs typeface="Calibri" pitchFamily="34" charset="0"/>
              </a:rPr>
            </a:br>
            <a:r>
              <a:rPr lang="pt-BR" sz="2000" b="1" dirty="0">
                <a:solidFill>
                  <a:srgbClr val="FF6600"/>
                </a:solidFill>
                <a:latin typeface="Calibri" pitchFamily="34" charset="0"/>
                <a:cs typeface="Calibri" pitchFamily="34" charset="0"/>
              </a:rPr>
              <a:t/>
            </a:r>
            <a:br>
              <a:rPr lang="pt-BR" sz="2000" b="1" dirty="0">
                <a:solidFill>
                  <a:srgbClr val="FF6600"/>
                </a:solidFill>
                <a:latin typeface="Calibri" pitchFamily="34" charset="0"/>
                <a:cs typeface="Calibri" pitchFamily="34" charset="0"/>
              </a:rPr>
            </a:br>
            <a:r>
              <a:rPr lang="pt-BR" sz="1800" b="1" dirty="0">
                <a:solidFill>
                  <a:srgbClr val="0066CC"/>
                </a:solidFill>
                <a:latin typeface="Calibri" pitchFamily="34" charset="0"/>
                <a:cs typeface="Calibri" pitchFamily="34" charset="0"/>
              </a:rPr>
              <a:t>Profa. Rosane A.S. San Gil (rsangil@iq.ufrj.br)</a:t>
            </a:r>
            <a:br>
              <a:rPr lang="pt-BR" sz="1800" b="1" dirty="0">
                <a:solidFill>
                  <a:srgbClr val="0066CC"/>
                </a:solidFill>
                <a:latin typeface="Calibri" pitchFamily="34" charset="0"/>
                <a:cs typeface="Calibri" pitchFamily="34" charset="0"/>
              </a:rPr>
            </a:br>
            <a:r>
              <a:rPr lang="pt-BR" sz="1800" b="1" dirty="0">
                <a:solidFill>
                  <a:schemeClr val="tx1"/>
                </a:solidFill>
                <a:latin typeface="Calibri" pitchFamily="34" charset="0"/>
                <a:cs typeface="Calibri" pitchFamily="34" charset="0"/>
              </a:rPr>
              <a:t>Diretora Adjunta de Graduação e </a:t>
            </a:r>
            <a:br>
              <a:rPr lang="pt-BR" sz="1800" b="1" dirty="0">
                <a:solidFill>
                  <a:schemeClr val="tx1"/>
                </a:solidFill>
                <a:latin typeface="Calibri" pitchFamily="34" charset="0"/>
                <a:cs typeface="Calibri" pitchFamily="34" charset="0"/>
              </a:rPr>
            </a:br>
            <a:r>
              <a:rPr lang="pt-BR" sz="1800" b="1" dirty="0">
                <a:solidFill>
                  <a:schemeClr val="tx1"/>
                </a:solidFill>
                <a:latin typeface="Calibri" pitchFamily="34" charset="0"/>
                <a:cs typeface="Calibri" pitchFamily="34" charset="0"/>
              </a:rPr>
              <a:t>Coordenadora do Curso de Química-Atribuições Tecnológicas</a:t>
            </a:r>
            <a:br>
              <a:rPr lang="pt-BR" sz="1800" b="1" dirty="0">
                <a:solidFill>
                  <a:schemeClr val="tx1"/>
                </a:solidFill>
                <a:latin typeface="Calibri" pitchFamily="34" charset="0"/>
                <a:cs typeface="Calibri" pitchFamily="34" charset="0"/>
              </a:rPr>
            </a:br>
            <a:r>
              <a:rPr lang="pt-BR" sz="1800" b="1" dirty="0">
                <a:solidFill>
                  <a:srgbClr val="0066CC"/>
                </a:solidFill>
                <a:latin typeface="Calibri" pitchFamily="34" charset="0"/>
                <a:cs typeface="Calibri" pitchFamily="34" charset="0"/>
              </a:rPr>
              <a:t>Prof. Thiago M. Cardozo (thiago@iq.ufrj.br)</a:t>
            </a:r>
            <a:br>
              <a:rPr lang="pt-BR" sz="1800" b="1" dirty="0">
                <a:solidFill>
                  <a:srgbClr val="0066CC"/>
                </a:solidFill>
                <a:latin typeface="Calibri" pitchFamily="34" charset="0"/>
                <a:cs typeface="Calibri" pitchFamily="34" charset="0"/>
              </a:rPr>
            </a:br>
            <a:r>
              <a:rPr lang="pt-BR" sz="1800" b="1" dirty="0">
                <a:latin typeface="Calibri" pitchFamily="34" charset="0"/>
                <a:cs typeface="Calibri" pitchFamily="34" charset="0"/>
              </a:rPr>
              <a:t>Coordenador do Curso de Bacharelado em Química</a:t>
            </a:r>
            <a:br>
              <a:rPr lang="pt-BR" sz="1800" b="1" dirty="0">
                <a:latin typeface="Calibri" pitchFamily="34" charset="0"/>
                <a:cs typeface="Calibri" pitchFamily="34" charset="0"/>
              </a:rPr>
            </a:br>
            <a:r>
              <a:rPr lang="pt-BR" sz="1800" b="1" dirty="0">
                <a:solidFill>
                  <a:srgbClr val="0066CC"/>
                </a:solidFill>
                <a:latin typeface="Calibri" pitchFamily="34" charset="0"/>
                <a:cs typeface="Calibri" pitchFamily="34" charset="0"/>
              </a:rPr>
              <a:t>Prof. Ricardo Michel (michel@iq.ufrj.br)</a:t>
            </a:r>
            <a:br>
              <a:rPr lang="pt-BR" sz="1800" b="1" dirty="0">
                <a:solidFill>
                  <a:srgbClr val="0066CC"/>
                </a:solidFill>
                <a:latin typeface="Calibri" pitchFamily="34" charset="0"/>
                <a:cs typeface="Calibri" pitchFamily="34" charset="0"/>
              </a:rPr>
            </a:br>
            <a:r>
              <a:rPr lang="pt-BR" sz="1800" b="1" dirty="0">
                <a:solidFill>
                  <a:schemeClr val="tx1"/>
                </a:solidFill>
                <a:latin typeface="Calibri" pitchFamily="34" charset="0"/>
                <a:cs typeface="Calibri" pitchFamily="34" charset="0"/>
              </a:rPr>
              <a:t>Coordenador do Curso de Licenciatura em Química</a:t>
            </a:r>
            <a:br>
              <a:rPr lang="pt-BR" sz="1800" b="1" dirty="0">
                <a:solidFill>
                  <a:schemeClr val="tx1"/>
                </a:solidFill>
                <a:latin typeface="Calibri" pitchFamily="34" charset="0"/>
                <a:cs typeface="Calibri" pitchFamily="34" charset="0"/>
              </a:rPr>
            </a:br>
            <a:r>
              <a:rPr lang="pt-BR" sz="1800" b="1" dirty="0">
                <a:solidFill>
                  <a:srgbClr val="0066CC"/>
                </a:solidFill>
                <a:latin typeface="Calibri" pitchFamily="34" charset="0"/>
                <a:cs typeface="Calibri" pitchFamily="34" charset="0"/>
              </a:rPr>
              <a:t>Profa. Célia R.S. Silva (sousa@iq.ufrj.br)</a:t>
            </a:r>
            <a:br>
              <a:rPr lang="pt-BR" sz="1800" b="1" dirty="0">
                <a:solidFill>
                  <a:srgbClr val="0066CC"/>
                </a:solidFill>
                <a:latin typeface="Calibri" pitchFamily="34" charset="0"/>
                <a:cs typeface="Calibri" pitchFamily="34" charset="0"/>
              </a:rPr>
            </a:br>
            <a:r>
              <a:rPr lang="pt-BR" sz="1800" b="1" dirty="0">
                <a:latin typeface="Calibri" pitchFamily="34" charset="0"/>
                <a:cs typeface="Calibri" pitchFamily="34" charset="0"/>
              </a:rPr>
              <a:t>Coordenadora do Curso de Licenciatura </a:t>
            </a:r>
            <a:r>
              <a:rPr lang="pt-BR" sz="1800" b="1" dirty="0" err="1">
                <a:latin typeface="Calibri" pitchFamily="34" charset="0"/>
                <a:cs typeface="Calibri" pitchFamily="34" charset="0"/>
              </a:rPr>
              <a:t>EaD</a:t>
            </a:r>
            <a:r>
              <a:rPr lang="pt-BR" sz="1800" b="1" dirty="0">
                <a:latin typeface="Calibri" pitchFamily="34" charset="0"/>
                <a:cs typeface="Calibri" pitchFamily="34" charset="0"/>
              </a:rPr>
              <a:t> (consórcio CEDERJ)</a:t>
            </a:r>
            <a:br>
              <a:rPr lang="pt-BR" sz="1800" b="1" dirty="0">
                <a:latin typeface="Calibri" pitchFamily="34" charset="0"/>
                <a:cs typeface="Calibri" pitchFamily="34" charset="0"/>
              </a:rPr>
            </a:br>
            <a:r>
              <a:rPr lang="pt-BR" sz="1800" b="1" dirty="0">
                <a:solidFill>
                  <a:srgbClr val="0066CC"/>
                </a:solidFill>
                <a:latin typeface="Calibri" pitchFamily="34" charset="0"/>
                <a:cs typeface="Calibri" pitchFamily="34" charset="0"/>
              </a:rPr>
              <a:t>Profa. Iracema Takase (iracema@iq.ufrj.br)</a:t>
            </a:r>
            <a:br>
              <a:rPr lang="pt-BR" sz="1800" b="1" dirty="0">
                <a:solidFill>
                  <a:srgbClr val="0066CC"/>
                </a:solidFill>
                <a:latin typeface="Calibri" pitchFamily="34" charset="0"/>
                <a:cs typeface="Calibri" pitchFamily="34" charset="0"/>
              </a:rPr>
            </a:br>
            <a:r>
              <a:rPr lang="pt-BR" sz="1800" b="1" dirty="0">
                <a:latin typeface="Calibri" pitchFamily="34" charset="0"/>
                <a:cs typeface="Calibri" pitchFamily="34" charset="0"/>
              </a:rPr>
              <a:t>Diretora Adjunta de Extensão</a:t>
            </a:r>
            <a:br>
              <a:rPr lang="pt-BR" sz="1800" b="1" dirty="0">
                <a:latin typeface="Calibri" pitchFamily="34" charset="0"/>
                <a:cs typeface="Calibri" pitchFamily="34" charset="0"/>
              </a:rPr>
            </a:br>
            <a:r>
              <a:rPr lang="pt-BR" sz="1800" b="1" dirty="0">
                <a:solidFill>
                  <a:srgbClr val="0066CC"/>
                </a:solidFill>
                <a:latin typeface="Calibri" pitchFamily="34" charset="0"/>
                <a:cs typeface="Calibri" pitchFamily="34" charset="0"/>
              </a:rPr>
              <a:t>Profa. Vania M.F. </a:t>
            </a:r>
            <a:r>
              <a:rPr lang="pt-BR" sz="1800" b="1" dirty="0" err="1">
                <a:solidFill>
                  <a:srgbClr val="0066CC"/>
                </a:solidFill>
                <a:latin typeface="Calibri" pitchFamily="34" charset="0"/>
                <a:cs typeface="Calibri" pitchFamily="34" charset="0"/>
              </a:rPr>
              <a:t>Paschoalin</a:t>
            </a:r>
            <a:r>
              <a:rPr lang="pt-BR" sz="1800" b="1" dirty="0">
                <a:solidFill>
                  <a:srgbClr val="0066CC"/>
                </a:solidFill>
                <a:latin typeface="Calibri" pitchFamily="34" charset="0"/>
                <a:cs typeface="Calibri" pitchFamily="34" charset="0"/>
              </a:rPr>
              <a:t> (paschv@iq.ufrj.br)</a:t>
            </a:r>
            <a:br>
              <a:rPr lang="pt-BR" sz="1800" b="1" dirty="0">
                <a:solidFill>
                  <a:srgbClr val="0066CC"/>
                </a:solidFill>
                <a:latin typeface="Calibri" pitchFamily="34" charset="0"/>
                <a:cs typeface="Calibri" pitchFamily="34" charset="0"/>
              </a:rPr>
            </a:br>
            <a:r>
              <a:rPr lang="pt-BR" sz="1800" b="1" dirty="0">
                <a:latin typeface="Calibri" pitchFamily="34" charset="0"/>
                <a:cs typeface="Calibri" pitchFamily="34" charset="0"/>
              </a:rPr>
              <a:t>Diretora Adjunta de Pós-Graduação</a:t>
            </a:r>
          </a:p>
        </p:txBody>
      </p:sp>
      <p:pic>
        <p:nvPicPr>
          <p:cNvPr id="3" name="Imagem 2"/>
          <p:cNvPicPr>
            <a:picLocks noChangeAspect="1"/>
          </p:cNvPicPr>
          <p:nvPr/>
        </p:nvPicPr>
        <p:blipFill rotWithShape="1">
          <a:blip r:embed="rId3">
            <a:extLst>
              <a:ext uri="{28A0092B-C50C-407E-A947-70E740481C1C}">
                <a14:useLocalDpi xmlns:a14="http://schemas.microsoft.com/office/drawing/2010/main" val="0"/>
              </a:ext>
            </a:extLst>
          </a:blip>
          <a:srcRect b="29122"/>
          <a:stretch/>
        </p:blipFill>
        <p:spPr>
          <a:xfrm>
            <a:off x="612543" y="620688"/>
            <a:ext cx="1095533" cy="1164727"/>
          </a:xfrm>
          <a:prstGeom prst="rect">
            <a:avLst/>
          </a:prstGeom>
        </p:spPr>
      </p:pic>
      <p:pic>
        <p:nvPicPr>
          <p:cNvPr id="4" name="Imagem 3"/>
          <p:cNvPicPr>
            <a:picLocks noChangeAspect="1"/>
          </p:cNvPicPr>
          <p:nvPr/>
        </p:nvPicPr>
        <p:blipFill rotWithShape="1">
          <a:blip r:embed="rId4">
            <a:extLst>
              <a:ext uri="{28A0092B-C50C-407E-A947-70E740481C1C}">
                <a14:useLocalDpi xmlns:a14="http://schemas.microsoft.com/office/drawing/2010/main" val="0"/>
              </a:ext>
            </a:extLst>
          </a:blip>
          <a:srcRect b="34398"/>
          <a:stretch/>
        </p:blipFill>
        <p:spPr>
          <a:xfrm>
            <a:off x="611436" y="1841355"/>
            <a:ext cx="1101171" cy="1083589"/>
          </a:xfrm>
          <a:prstGeom prst="rect">
            <a:avLst/>
          </a:prstGeom>
        </p:spPr>
      </p:pic>
      <p:pic>
        <p:nvPicPr>
          <p:cNvPr id="8" name="Imagem 7">
            <a:extLst>
              <a:ext uri="{FF2B5EF4-FFF2-40B4-BE49-F238E27FC236}">
                <a16:creationId xmlns:a16="http://schemas.microsoft.com/office/drawing/2014/main" xmlns="" id="{B5B269EB-3AB9-429A-8F0A-3E49F42B932A}"/>
              </a:ext>
            </a:extLst>
          </p:cNvPr>
          <p:cNvPicPr>
            <a:picLocks noChangeAspect="1"/>
          </p:cNvPicPr>
          <p:nvPr/>
        </p:nvPicPr>
        <p:blipFill>
          <a:blip r:embed="rId5" cstate="print"/>
          <a:stretch>
            <a:fillRect/>
          </a:stretch>
        </p:blipFill>
        <p:spPr>
          <a:xfrm>
            <a:off x="8676456" y="6192688"/>
            <a:ext cx="422545" cy="620688"/>
          </a:xfrm>
          <a:prstGeom prst="rect">
            <a:avLst/>
          </a:prstGeom>
        </p:spPr>
      </p:pic>
      <p:pic>
        <p:nvPicPr>
          <p:cNvPr id="9" name="Imagem 8">
            <a:extLst>
              <a:ext uri="{FF2B5EF4-FFF2-40B4-BE49-F238E27FC236}">
                <a16:creationId xmlns:a16="http://schemas.microsoft.com/office/drawing/2014/main" xmlns="" id="{C9F786A8-426F-45E7-9D70-F269177C969A}"/>
              </a:ext>
            </a:extLst>
          </p:cNvPr>
          <p:cNvPicPr>
            <a:picLocks noChangeAspect="1"/>
          </p:cNvPicPr>
          <p:nvPr/>
        </p:nvPicPr>
        <p:blipFill>
          <a:blip r:embed="rId6" cstate="print"/>
          <a:stretch>
            <a:fillRect/>
          </a:stretch>
        </p:blipFill>
        <p:spPr>
          <a:xfrm>
            <a:off x="0" y="6438534"/>
            <a:ext cx="1475656" cy="419465"/>
          </a:xfrm>
          <a:prstGeom prst="rect">
            <a:avLst/>
          </a:prstGeom>
        </p:spPr>
      </p:pic>
      <p:sp>
        <p:nvSpPr>
          <p:cNvPr id="10" name="Título 2"/>
          <p:cNvSpPr txBox="1">
            <a:spLocks/>
          </p:cNvSpPr>
          <p:nvPr/>
        </p:nvSpPr>
        <p:spPr>
          <a:xfrm>
            <a:off x="1835696" y="332656"/>
            <a:ext cx="5544616" cy="57606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ADMINISTRAÇÃO DO IQ-UFRJ </a:t>
            </a:r>
          </a:p>
          <a:p>
            <a:pPr fontAlgn="auto">
              <a:spcAft>
                <a:spcPts val="0"/>
              </a:spcAft>
            </a:pP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rPr>
              <a:t>(2018 </a:t>
            </a:r>
            <a:r>
              <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anose="05050102010706020507" pitchFamily="18" charset="2"/>
              </a:rPr>
              <a:t>   )</a:t>
            </a:r>
            <a:endParaRPr lang="pt-BR" sz="20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594422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Rio amanheceu com nevoeiro neste sábado (Foto: Marcos Estrella / TV Globo)"/>
          <p:cNvPicPr/>
          <p:nvPr/>
        </p:nvPicPr>
        <p:blipFill>
          <a:blip r:embed="rId3"/>
          <a:srcRect/>
          <a:stretch>
            <a:fillRect/>
          </a:stretch>
        </p:blipFill>
        <p:spPr bwMode="auto">
          <a:xfrm>
            <a:off x="0" y="-24"/>
            <a:ext cx="9144000" cy="6858000"/>
          </a:xfrm>
          <a:prstGeom prst="rect">
            <a:avLst/>
          </a:prstGeom>
          <a:noFill/>
          <a:ln w="9525">
            <a:noFill/>
            <a:miter lim="800000"/>
            <a:headEnd/>
            <a:tailEnd/>
          </a:ln>
        </p:spPr>
      </p:pic>
      <p:sp>
        <p:nvSpPr>
          <p:cNvPr id="4" name="Retângulo 3"/>
          <p:cNvSpPr/>
          <p:nvPr/>
        </p:nvSpPr>
        <p:spPr>
          <a:xfrm>
            <a:off x="264095" y="3119968"/>
            <a:ext cx="8628385" cy="3698448"/>
          </a:xfrm>
          <a:prstGeom prst="rect">
            <a:avLst/>
          </a:prstGeom>
        </p:spPr>
        <p:txBody>
          <a:bodyPr wrap="square">
            <a:spAutoFit/>
          </a:bodyPr>
          <a:lstStyle/>
          <a:p>
            <a:pPr marL="96038" indent="-96038" algn="ctr" defTabSz="685777">
              <a:lnSpc>
                <a:spcPct val="110000"/>
              </a:lnSpc>
              <a:spcBef>
                <a:spcPts val="1350"/>
              </a:spcBef>
            </a:pPr>
            <a:r>
              <a:rPr lang="pt-BR" sz="3200" b="1" dirty="0">
                <a:solidFill>
                  <a:srgbClr val="0000FF"/>
                </a:solidFill>
                <a:effectLst>
                  <a:outerShdw blurRad="38100" dist="38100" dir="2700000" algn="tl">
                    <a:srgbClr val="000000">
                      <a:alpha val="43137"/>
                    </a:srgbClr>
                  </a:outerShdw>
                </a:effectLst>
              </a:rPr>
              <a:t>Obrigada !</a:t>
            </a:r>
          </a:p>
          <a:p>
            <a:pPr marL="96038" indent="-96038" algn="ctr" defTabSz="685777">
              <a:lnSpc>
                <a:spcPct val="110000"/>
              </a:lnSpc>
              <a:spcBef>
                <a:spcPts val="1350"/>
              </a:spcBef>
            </a:pPr>
            <a:endParaRPr lang="pt-BR" sz="3200" b="1" dirty="0">
              <a:solidFill>
                <a:srgbClr val="FF0000"/>
              </a:solidFill>
              <a:effectLst>
                <a:outerShdw blurRad="38100" dist="38100" dir="2700000" algn="tl">
                  <a:srgbClr val="000000">
                    <a:alpha val="43137"/>
                  </a:srgbClr>
                </a:outerShdw>
              </a:effectLst>
            </a:endParaRPr>
          </a:p>
          <a:p>
            <a:pPr marL="96038" indent="-96038" algn="ctr" defTabSz="685777">
              <a:lnSpc>
                <a:spcPct val="110000"/>
              </a:lnSpc>
              <a:spcBef>
                <a:spcPts val="1350"/>
              </a:spcBef>
            </a:pPr>
            <a:endParaRPr lang="pt-BR" sz="2400" b="1" dirty="0">
              <a:solidFill>
                <a:srgbClr val="FF0000"/>
              </a:solidFill>
              <a:effectLst>
                <a:outerShdw blurRad="38100" dist="38100" dir="2700000" algn="tl">
                  <a:srgbClr val="000000">
                    <a:alpha val="43137"/>
                  </a:srgbClr>
                </a:outerShdw>
              </a:effectLst>
            </a:endParaRPr>
          </a:p>
          <a:p>
            <a:pPr marL="96038" indent="-96038" algn="ctr" defTabSz="685777">
              <a:lnSpc>
                <a:spcPct val="110000"/>
              </a:lnSpc>
              <a:spcBef>
                <a:spcPts val="1350"/>
              </a:spcBef>
            </a:pPr>
            <a:endParaRPr lang="pt-BR" sz="2400" b="1" dirty="0">
              <a:solidFill>
                <a:srgbClr val="FF0000"/>
              </a:solidFill>
              <a:effectLst>
                <a:outerShdw blurRad="38100" dist="38100" dir="2700000" algn="tl">
                  <a:srgbClr val="000000">
                    <a:alpha val="43137"/>
                  </a:srgbClr>
                </a:outerShdw>
              </a:effectLst>
            </a:endParaRPr>
          </a:p>
          <a:p>
            <a:pPr marL="96038" indent="-96038" algn="ctr" defTabSz="685777">
              <a:lnSpc>
                <a:spcPct val="110000"/>
              </a:lnSpc>
              <a:spcBef>
                <a:spcPts val="1350"/>
              </a:spcBef>
            </a:pPr>
            <a:endParaRPr lang="pt-BR" sz="2400" b="1" dirty="0">
              <a:solidFill>
                <a:srgbClr val="FF0000"/>
              </a:solidFill>
              <a:effectLst>
                <a:outerShdw blurRad="38100" dist="38100" dir="2700000" algn="tl">
                  <a:srgbClr val="000000">
                    <a:alpha val="43137"/>
                  </a:srgbClr>
                </a:outerShdw>
              </a:effectLst>
            </a:endParaRPr>
          </a:p>
          <a:p>
            <a:pPr marL="96038" indent="-96038" algn="ctr" defTabSz="685777">
              <a:lnSpc>
                <a:spcPct val="110000"/>
              </a:lnSpc>
              <a:spcBef>
                <a:spcPts val="1350"/>
              </a:spcBef>
            </a:pPr>
            <a:r>
              <a:rPr lang="pt-BR" sz="2400" b="1" dirty="0">
                <a:solidFill>
                  <a:srgbClr val="0000FF"/>
                </a:solidFill>
                <a:effectLst>
                  <a:outerShdw blurRad="38100" dist="38100" dir="2700000" algn="tl">
                    <a:srgbClr val="000000">
                      <a:alpha val="43137"/>
                    </a:srgbClr>
                  </a:outerShdw>
                </a:effectLst>
              </a:rPr>
              <a:t>www.iq.ufrj.br</a:t>
            </a:r>
          </a:p>
        </p:txBody>
      </p:sp>
      <p:pic>
        <p:nvPicPr>
          <p:cNvPr id="6" name="Picture 6" descr="IQ_Assinatu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7" y="45672"/>
            <a:ext cx="3024336" cy="854243"/>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5" cstate="print"/>
          <a:stretch>
            <a:fillRect/>
          </a:stretch>
        </p:blipFill>
        <p:spPr>
          <a:xfrm>
            <a:off x="8172400" y="45673"/>
            <a:ext cx="896064" cy="1190222"/>
          </a:xfrm>
          <a:prstGeom prst="rect">
            <a:avLst/>
          </a:prstGeom>
        </p:spPr>
      </p:pic>
    </p:spTree>
    <p:extLst>
      <p:ext uri="{BB962C8B-B14F-4D97-AF65-F5344CB8AC3E}">
        <p14:creationId xmlns:p14="http://schemas.microsoft.com/office/powerpoint/2010/main" val="2451056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23528" y="116632"/>
            <a:ext cx="8496944" cy="360040"/>
          </a:xfrm>
        </p:spPr>
        <p:txBody>
          <a:bodyPr>
            <a:noAutofit/>
          </a:bodyPr>
          <a:lstStyle/>
          <a:p>
            <a:r>
              <a:rPr lang="pt-BR" sz="2400" b="1" dirty="0">
                <a:solidFill>
                  <a:srgbClr val="0000FF"/>
                </a:solidFill>
                <a:effectLst>
                  <a:outerShdw blurRad="38100" dist="38100" dir="2700000" algn="tl">
                    <a:srgbClr val="000000">
                      <a:alpha val="43137"/>
                    </a:srgbClr>
                  </a:outerShdw>
                </a:effectLst>
                <a:latin typeface="Calibri" pitchFamily="34" charset="0"/>
                <a:cs typeface="Calibri" pitchFamily="34" charset="0"/>
              </a:rPr>
              <a:t>Localização do IQ-UFRJ na Ilha do Fundão</a:t>
            </a:r>
          </a:p>
        </p:txBody>
      </p:sp>
      <p:pic>
        <p:nvPicPr>
          <p:cNvPr id="2" name="Imagem 1"/>
          <p:cNvPicPr>
            <a:picLocks noChangeAspect="1"/>
          </p:cNvPicPr>
          <p:nvPr/>
        </p:nvPicPr>
        <p:blipFill rotWithShape="1">
          <a:blip r:embed="rId3"/>
          <a:srcRect l="42424" t="12796" r="400" b="7844"/>
          <a:stretch/>
        </p:blipFill>
        <p:spPr>
          <a:xfrm>
            <a:off x="395536" y="476672"/>
            <a:ext cx="8424936" cy="6237312"/>
          </a:xfrm>
          <a:prstGeom prst="rect">
            <a:avLst/>
          </a:prstGeom>
        </p:spPr>
      </p:pic>
      <p:sp>
        <p:nvSpPr>
          <p:cNvPr id="3" name="Retângulo Arredondado 2"/>
          <p:cNvSpPr/>
          <p:nvPr/>
        </p:nvSpPr>
        <p:spPr>
          <a:xfrm rot="-2460000">
            <a:off x="5601794" y="497351"/>
            <a:ext cx="460692" cy="16868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Arredondado 9"/>
          <p:cNvSpPr/>
          <p:nvPr/>
        </p:nvSpPr>
        <p:spPr>
          <a:xfrm rot="-1980000">
            <a:off x="4218962" y="2641039"/>
            <a:ext cx="1064576" cy="28078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23528" y="44624"/>
            <a:ext cx="8496944" cy="570266"/>
          </a:xfrm>
        </p:spPr>
        <p:txBody>
          <a:bodyPr>
            <a:noAutofit/>
          </a:bodyPr>
          <a:lstStyle/>
          <a:p>
            <a:r>
              <a:rPr lang="pt-BR" sz="2400" b="1" dirty="0">
                <a:solidFill>
                  <a:srgbClr val="C00000"/>
                </a:solidFill>
                <a:effectLst>
                  <a:outerShdw blurRad="38100" dist="38100" dir="2700000" algn="tl">
                    <a:srgbClr val="000000">
                      <a:alpha val="43137"/>
                    </a:srgbClr>
                  </a:outerShdw>
                </a:effectLst>
                <a:latin typeface="Calibri" pitchFamily="34" charset="0"/>
                <a:cs typeface="Calibri" pitchFamily="34" charset="0"/>
              </a:rPr>
              <a:t>Localização do IQ-UFRJ na Ilha do Fundão</a:t>
            </a:r>
          </a:p>
        </p:txBody>
      </p:sp>
      <p:pic>
        <p:nvPicPr>
          <p:cNvPr id="166916" name="Picture 4" descr="CT 000002 DIG"/>
          <p:cNvPicPr>
            <a:picLocks noChangeAspect="1" noChangeArrowheads="1"/>
          </p:cNvPicPr>
          <p:nvPr/>
        </p:nvPicPr>
        <p:blipFill>
          <a:blip r:embed="rId3" cstate="print"/>
          <a:srcRect/>
          <a:stretch>
            <a:fillRect/>
          </a:stretch>
        </p:blipFill>
        <p:spPr bwMode="auto">
          <a:xfrm>
            <a:off x="87521" y="692696"/>
            <a:ext cx="4268455" cy="3202757"/>
          </a:xfrm>
          <a:prstGeom prst="rect">
            <a:avLst/>
          </a:prstGeom>
          <a:noFill/>
        </p:spPr>
      </p:pic>
      <p:sp>
        <p:nvSpPr>
          <p:cNvPr id="166917" name="Text Box 5"/>
          <p:cNvSpPr txBox="1">
            <a:spLocks noChangeArrowheads="1"/>
          </p:cNvSpPr>
          <p:nvPr/>
        </p:nvSpPr>
        <p:spPr bwMode="auto">
          <a:xfrm>
            <a:off x="4568305" y="836712"/>
            <a:ext cx="4396183" cy="830997"/>
          </a:xfrm>
          <a:prstGeom prst="rect">
            <a:avLst/>
          </a:prstGeom>
          <a:noFill/>
          <a:ln w="9525">
            <a:noFill/>
            <a:miter lim="800000"/>
            <a:headEnd/>
            <a:tailEnd/>
          </a:ln>
          <a:effectLst/>
        </p:spPr>
        <p:txBody>
          <a:bodyPr wrap="square">
            <a:spAutoFit/>
          </a:bodyPr>
          <a:lstStyle/>
          <a:p>
            <a:r>
              <a:rPr lang="pt-BR" sz="2400" b="1" dirty="0">
                <a:solidFill>
                  <a:srgbClr val="0066CC"/>
                </a:solidFill>
                <a:latin typeface="+mj-lt"/>
              </a:rPr>
              <a:t>3º, 4º, 5º, 6º e 7º Andares do Bloco A  do Centro de Tecnologia</a:t>
            </a:r>
          </a:p>
        </p:txBody>
      </p:sp>
      <p:pic>
        <p:nvPicPr>
          <p:cNvPr id="2" name="Imagem 1"/>
          <p:cNvPicPr>
            <a:picLocks noChangeAspect="1"/>
          </p:cNvPicPr>
          <p:nvPr/>
        </p:nvPicPr>
        <p:blipFill>
          <a:blip r:embed="rId4"/>
          <a:stretch>
            <a:fillRect/>
          </a:stretch>
        </p:blipFill>
        <p:spPr>
          <a:xfrm>
            <a:off x="179512" y="4013198"/>
            <a:ext cx="4157997" cy="2422033"/>
          </a:xfrm>
          <a:prstGeom prst="rect">
            <a:avLst/>
          </a:prstGeom>
        </p:spPr>
      </p:pic>
      <p:pic>
        <p:nvPicPr>
          <p:cNvPr id="3" name="Imagem 2"/>
          <p:cNvPicPr>
            <a:picLocks noChangeAspect="1"/>
          </p:cNvPicPr>
          <p:nvPr/>
        </p:nvPicPr>
        <p:blipFill>
          <a:blip r:embed="rId5"/>
          <a:stretch>
            <a:fillRect/>
          </a:stretch>
        </p:blipFill>
        <p:spPr>
          <a:xfrm>
            <a:off x="5828415" y="1889531"/>
            <a:ext cx="3263052" cy="2214214"/>
          </a:xfrm>
          <a:prstGeom prst="rect">
            <a:avLst/>
          </a:prstGeom>
        </p:spPr>
      </p:pic>
      <p:pic>
        <p:nvPicPr>
          <p:cNvPr id="4" name="Imagem 3"/>
          <p:cNvPicPr>
            <a:picLocks noChangeAspect="1"/>
          </p:cNvPicPr>
          <p:nvPr/>
        </p:nvPicPr>
        <p:blipFill>
          <a:blip r:embed="rId6"/>
          <a:stretch>
            <a:fillRect/>
          </a:stretch>
        </p:blipFill>
        <p:spPr>
          <a:xfrm>
            <a:off x="6516216" y="4332005"/>
            <a:ext cx="2420621" cy="1822475"/>
          </a:xfrm>
          <a:prstGeom prst="rect">
            <a:avLst/>
          </a:prstGeom>
        </p:spPr>
      </p:pic>
      <p:sp>
        <p:nvSpPr>
          <p:cNvPr id="10" name="Text Box 5"/>
          <p:cNvSpPr txBox="1">
            <a:spLocks noChangeArrowheads="1"/>
          </p:cNvSpPr>
          <p:nvPr/>
        </p:nvSpPr>
        <p:spPr bwMode="auto">
          <a:xfrm>
            <a:off x="4788024" y="4902259"/>
            <a:ext cx="1657324" cy="830997"/>
          </a:xfrm>
          <a:prstGeom prst="rect">
            <a:avLst/>
          </a:prstGeom>
          <a:noFill/>
          <a:ln w="9525">
            <a:noFill/>
            <a:miter lim="800000"/>
            <a:headEnd/>
            <a:tailEnd/>
          </a:ln>
          <a:effectLst/>
        </p:spPr>
        <p:txBody>
          <a:bodyPr wrap="square">
            <a:spAutoFit/>
          </a:bodyPr>
          <a:lstStyle/>
          <a:p>
            <a:pPr algn="ctr">
              <a:spcBef>
                <a:spcPts val="0"/>
              </a:spcBef>
            </a:pPr>
            <a:r>
              <a:rPr lang="pt-BR" sz="2400" b="1" dirty="0">
                <a:solidFill>
                  <a:srgbClr val="0066CC"/>
                </a:solidFill>
                <a:latin typeface="+mj-lt"/>
              </a:rPr>
              <a:t>Laboratório </a:t>
            </a:r>
          </a:p>
          <a:p>
            <a:pPr algn="ctr">
              <a:spcBef>
                <a:spcPts val="0"/>
              </a:spcBef>
            </a:pPr>
            <a:r>
              <a:rPr lang="pt-BR" sz="2400" b="1" dirty="0" err="1">
                <a:solidFill>
                  <a:srgbClr val="0066CC"/>
                </a:solidFill>
                <a:latin typeface="+mj-lt"/>
              </a:rPr>
              <a:t>Bioetanol</a:t>
            </a:r>
            <a:endParaRPr lang="pt-BR" sz="2400" b="1" dirty="0">
              <a:solidFill>
                <a:srgbClr val="0066CC"/>
              </a:solidFill>
              <a:latin typeface="+mj-lt"/>
            </a:endParaRPr>
          </a:p>
        </p:txBody>
      </p:sp>
      <p:sp>
        <p:nvSpPr>
          <p:cNvPr id="11" name="Text Box 5"/>
          <p:cNvSpPr txBox="1">
            <a:spLocks noChangeArrowheads="1"/>
          </p:cNvSpPr>
          <p:nvPr/>
        </p:nvSpPr>
        <p:spPr bwMode="auto">
          <a:xfrm>
            <a:off x="4427984" y="2291388"/>
            <a:ext cx="1367281" cy="1569660"/>
          </a:xfrm>
          <a:prstGeom prst="rect">
            <a:avLst/>
          </a:prstGeom>
          <a:noFill/>
          <a:ln w="9525">
            <a:noFill/>
            <a:miter lim="800000"/>
            <a:headEnd/>
            <a:tailEnd/>
          </a:ln>
          <a:effectLst/>
        </p:spPr>
        <p:txBody>
          <a:bodyPr wrap="square">
            <a:spAutoFit/>
          </a:bodyPr>
          <a:lstStyle/>
          <a:p>
            <a:pPr algn="ctr">
              <a:spcBef>
                <a:spcPts val="0"/>
              </a:spcBef>
            </a:pPr>
            <a:r>
              <a:rPr lang="pt-BR" sz="2400" b="1" dirty="0">
                <a:solidFill>
                  <a:srgbClr val="0066CC"/>
                </a:solidFill>
                <a:latin typeface="+mj-lt"/>
              </a:rPr>
              <a:t>LBCD</a:t>
            </a:r>
          </a:p>
          <a:p>
            <a:pPr algn="ctr">
              <a:spcBef>
                <a:spcPts val="0"/>
              </a:spcBef>
            </a:pPr>
            <a:r>
              <a:rPr lang="pt-BR" sz="2400" b="1" dirty="0">
                <a:solidFill>
                  <a:srgbClr val="0066CC"/>
                </a:solidFill>
                <a:latin typeface="+mj-lt"/>
              </a:rPr>
              <a:t>Pólo de Química,</a:t>
            </a:r>
          </a:p>
          <a:p>
            <a:pPr algn="ctr">
              <a:spcBef>
                <a:spcPts val="0"/>
              </a:spcBef>
            </a:pPr>
            <a:r>
              <a:rPr lang="pt-BR" sz="2400" b="1" dirty="0">
                <a:solidFill>
                  <a:srgbClr val="0066CC"/>
                </a:solidFill>
                <a:latin typeface="+mj-lt"/>
              </a:rPr>
              <a:t>Bloco C</a:t>
            </a:r>
          </a:p>
        </p:txBody>
      </p:sp>
      <p:pic>
        <p:nvPicPr>
          <p:cNvPr id="13" name="Imagem 12">
            <a:extLst>
              <a:ext uri="{FF2B5EF4-FFF2-40B4-BE49-F238E27FC236}">
                <a16:creationId xmlns:a16="http://schemas.microsoft.com/office/drawing/2014/main" xmlns="" id="{B5B269EB-3AB9-429A-8F0A-3E49F42B932A}"/>
              </a:ext>
            </a:extLst>
          </p:cNvPr>
          <p:cNvPicPr>
            <a:picLocks noChangeAspect="1"/>
          </p:cNvPicPr>
          <p:nvPr/>
        </p:nvPicPr>
        <p:blipFill>
          <a:blip r:embed="rId7" cstate="print"/>
          <a:stretch>
            <a:fillRect/>
          </a:stretch>
        </p:blipFill>
        <p:spPr>
          <a:xfrm>
            <a:off x="8676456" y="6192688"/>
            <a:ext cx="422545" cy="620688"/>
          </a:xfrm>
          <a:prstGeom prst="rect">
            <a:avLst/>
          </a:prstGeom>
        </p:spPr>
      </p:pic>
      <p:pic>
        <p:nvPicPr>
          <p:cNvPr id="14" name="Imagem 13">
            <a:extLst>
              <a:ext uri="{FF2B5EF4-FFF2-40B4-BE49-F238E27FC236}">
                <a16:creationId xmlns:a16="http://schemas.microsoft.com/office/drawing/2014/main" xmlns="" id="{C9F786A8-426F-45E7-9D70-F269177C969A}"/>
              </a:ext>
            </a:extLst>
          </p:cNvPr>
          <p:cNvPicPr>
            <a:picLocks noChangeAspect="1"/>
          </p:cNvPicPr>
          <p:nvPr/>
        </p:nvPicPr>
        <p:blipFill>
          <a:blip r:embed="rId8" cstate="print"/>
          <a:stretch>
            <a:fillRect/>
          </a:stretch>
        </p:blipFill>
        <p:spPr>
          <a:xfrm>
            <a:off x="0" y="6438534"/>
            <a:ext cx="1475656" cy="419465"/>
          </a:xfrm>
          <a:prstGeom prst="rect">
            <a:avLst/>
          </a:prstGeom>
        </p:spPr>
      </p:pic>
    </p:spTree>
    <p:extLst>
      <p:ext uri="{BB962C8B-B14F-4D97-AF65-F5344CB8AC3E}">
        <p14:creationId xmlns:p14="http://schemas.microsoft.com/office/powerpoint/2010/main" val="974660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712" y="764704"/>
            <a:ext cx="8750776" cy="504056"/>
          </a:xfrm>
        </p:spPr>
        <p:txBody>
          <a:bodyPr>
            <a:noAutofit/>
          </a:bodyPr>
          <a:lstStyle/>
          <a:p>
            <a:r>
              <a:rPr lang="pt-BR" sz="2800" b="1" dirty="0">
                <a:solidFill>
                  <a:srgbClr val="C00000"/>
                </a:solidFill>
                <a:effectLst>
                  <a:outerShdw blurRad="38100" dist="38100" dir="2700000" algn="tl">
                    <a:srgbClr val="000000">
                      <a:alpha val="43137"/>
                    </a:srgbClr>
                  </a:outerShdw>
                </a:effectLst>
              </a:rPr>
              <a:t>CURSOS DE GRADUAÇÃO OFERECIDOS PELO IQ-UFRJ</a:t>
            </a:r>
          </a:p>
        </p:txBody>
      </p:sp>
      <p:sp>
        <p:nvSpPr>
          <p:cNvPr id="3" name="Espaço Reservado para Conteúdo 2"/>
          <p:cNvSpPr>
            <a:spLocks noGrp="1"/>
          </p:cNvSpPr>
          <p:nvPr>
            <p:ph idx="1"/>
          </p:nvPr>
        </p:nvSpPr>
        <p:spPr>
          <a:xfrm>
            <a:off x="107504" y="1657403"/>
            <a:ext cx="8856984" cy="3859829"/>
          </a:xfrm>
        </p:spPr>
        <p:txBody>
          <a:bodyPr>
            <a:noAutofit/>
          </a:bodyPr>
          <a:lstStyle/>
          <a:p>
            <a:r>
              <a:rPr lang="pt-BR" sz="2800" b="1" dirty="0"/>
              <a:t>Química (Bacharelado) – tarde/noite</a:t>
            </a:r>
          </a:p>
          <a:p>
            <a:endParaRPr lang="pt-BR" sz="2800" b="1" dirty="0"/>
          </a:p>
          <a:p>
            <a:r>
              <a:rPr lang="pt-BR" sz="2800" b="1" dirty="0"/>
              <a:t>Licenciatura em Química Presencial – noite</a:t>
            </a:r>
          </a:p>
          <a:p>
            <a:endParaRPr lang="pt-BR" sz="2800" b="1" dirty="0"/>
          </a:p>
          <a:p>
            <a:r>
              <a:rPr lang="pt-BR" sz="2800" b="1" dirty="0"/>
              <a:t>Licenciatura em Química (</a:t>
            </a:r>
            <a:r>
              <a:rPr lang="pt-BR" sz="2800" b="1" dirty="0" err="1"/>
              <a:t>EaD</a:t>
            </a:r>
            <a:r>
              <a:rPr lang="pt-BR" sz="2800" b="1" dirty="0"/>
              <a:t>)</a:t>
            </a:r>
          </a:p>
          <a:p>
            <a:endParaRPr lang="pt-BR" sz="2800" b="1" dirty="0">
              <a:solidFill>
                <a:srgbClr val="0066CC"/>
              </a:solidFill>
            </a:endParaRPr>
          </a:p>
          <a:p>
            <a:r>
              <a:rPr lang="pt-BR" sz="2800" b="1" dirty="0">
                <a:solidFill>
                  <a:srgbClr val="0000FF"/>
                </a:solidFill>
              </a:rPr>
              <a:t>Química - Atribuições Tecnológicas – manhã/tarde</a:t>
            </a:r>
          </a:p>
        </p:txBody>
      </p:sp>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Tree>
    <p:extLst>
      <p:ext uri="{BB962C8B-B14F-4D97-AF65-F5344CB8AC3E}">
        <p14:creationId xmlns:p14="http://schemas.microsoft.com/office/powerpoint/2010/main" val="1936700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83768" y="44624"/>
            <a:ext cx="4248472" cy="397025"/>
          </a:xfrm>
        </p:spPr>
        <p:txBody>
          <a:bodyPr>
            <a:noAutofit/>
          </a:bodyPr>
          <a:lstStyle/>
          <a:p>
            <a:r>
              <a:rPr lang="pt-BR" sz="2400" b="1" dirty="0">
                <a:solidFill>
                  <a:srgbClr val="C00000"/>
                </a:solidFill>
                <a:effectLst>
                  <a:outerShdw blurRad="38100" dist="38100" dir="2700000" algn="tl">
                    <a:srgbClr val="000000">
                      <a:alpha val="43137"/>
                    </a:srgbClr>
                  </a:outerShdw>
                </a:effectLst>
              </a:rPr>
              <a:t>Linha do Tempo...</a:t>
            </a:r>
          </a:p>
        </p:txBody>
      </p:sp>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
        <p:nvSpPr>
          <p:cNvPr id="3" name="CaixaDeTexto 2"/>
          <p:cNvSpPr txBox="1"/>
          <p:nvPr/>
        </p:nvSpPr>
        <p:spPr>
          <a:xfrm>
            <a:off x="35496" y="476672"/>
            <a:ext cx="9063505" cy="907941"/>
          </a:xfrm>
          <a:prstGeom prst="rect">
            <a:avLst/>
          </a:prstGeom>
          <a:noFill/>
        </p:spPr>
        <p:txBody>
          <a:bodyPr wrap="square" rtlCol="0">
            <a:spAutoFit/>
          </a:bodyPr>
          <a:lstStyle/>
          <a:p>
            <a:pPr algn="just"/>
            <a:r>
              <a:rPr lang="pt-BR" sz="1800" b="1" dirty="0">
                <a:latin typeface="Arial" panose="020B0604020202020204" pitchFamily="34" charset="0"/>
                <a:cs typeface="Arial" panose="020B0604020202020204" pitchFamily="34" charset="0"/>
              </a:rPr>
              <a:t>1939 – Faculdade Nacional de Filosofia - implantação do Curso de Química </a:t>
            </a:r>
          </a:p>
          <a:p>
            <a:pPr algn="just"/>
            <a:r>
              <a:rPr lang="pt-BR" sz="1400" b="1" dirty="0">
                <a:latin typeface="Arial" panose="020B0604020202020204" pitchFamily="34" charset="0"/>
                <a:cs typeface="Arial" panose="020B0604020202020204" pitchFamily="34" charset="0"/>
              </a:rPr>
              <a:t>	(Decreto-Lei n</a:t>
            </a:r>
            <a:r>
              <a:rPr lang="pt-BR" sz="1400" b="1" baseline="30000" dirty="0">
                <a:latin typeface="Arial" panose="020B0604020202020204" pitchFamily="34" charset="0"/>
                <a:cs typeface="Arial" panose="020B0604020202020204" pitchFamily="34" charset="0"/>
              </a:rPr>
              <a:t>o</a:t>
            </a:r>
            <a:r>
              <a:rPr lang="pt-BR" sz="1400" b="1" dirty="0">
                <a:latin typeface="Arial" panose="020B0604020202020204" pitchFamily="34" charset="0"/>
                <a:cs typeface="Arial" panose="020B0604020202020204" pitchFamily="34" charset="0"/>
              </a:rPr>
              <a:t> 1190, de 04 de abril de 1939; duração 03 anos; diploma de Bacharel em 	Química);</a:t>
            </a:r>
          </a:p>
        </p:txBody>
      </p:sp>
      <p:sp>
        <p:nvSpPr>
          <p:cNvPr id="6" name="CaixaDeTexto 5"/>
          <p:cNvSpPr txBox="1"/>
          <p:nvPr/>
        </p:nvSpPr>
        <p:spPr>
          <a:xfrm>
            <a:off x="35496" y="1340768"/>
            <a:ext cx="9063505" cy="692497"/>
          </a:xfrm>
          <a:prstGeom prst="rect">
            <a:avLst/>
          </a:prstGeom>
          <a:noFill/>
        </p:spPr>
        <p:txBody>
          <a:bodyPr wrap="square" rtlCol="0">
            <a:spAutoFit/>
          </a:bodyPr>
          <a:lstStyle/>
          <a:p>
            <a:pPr algn="just"/>
            <a:r>
              <a:rPr lang="pt-BR" sz="1800" b="1" dirty="0">
                <a:latin typeface="Arial" panose="020B0604020202020204" pitchFamily="34" charset="0"/>
                <a:cs typeface="Arial" panose="020B0604020202020204" pitchFamily="34" charset="0"/>
              </a:rPr>
              <a:t>1959 – Criação do Instituto de Química (Reitor Pedro Calmon) </a:t>
            </a:r>
          </a:p>
          <a:p>
            <a:pPr algn="just"/>
            <a:r>
              <a:rPr lang="pt-BR" sz="1400" b="1" dirty="0">
                <a:latin typeface="Arial" panose="020B0604020202020204" pitchFamily="34" charset="0"/>
                <a:cs typeface="Arial" panose="020B0604020202020204" pitchFamily="34" charset="0"/>
              </a:rPr>
              <a:t>	(Resolução n</a:t>
            </a:r>
            <a:r>
              <a:rPr lang="pt-BR" sz="1400" b="1" baseline="30000" dirty="0">
                <a:latin typeface="Arial" panose="020B0604020202020204" pitchFamily="34" charset="0"/>
                <a:cs typeface="Arial" panose="020B0604020202020204" pitchFamily="34" charset="0"/>
              </a:rPr>
              <a:t>o</a:t>
            </a:r>
            <a:r>
              <a:rPr lang="pt-BR" sz="1400" b="1" dirty="0">
                <a:latin typeface="Arial" panose="020B0604020202020204" pitchFamily="34" charset="0"/>
                <a:cs typeface="Arial" panose="020B0604020202020204" pitchFamily="34" charset="0"/>
              </a:rPr>
              <a:t> 4, de 30 de janeiro de 1959);</a:t>
            </a:r>
          </a:p>
        </p:txBody>
      </p:sp>
      <p:sp>
        <p:nvSpPr>
          <p:cNvPr id="9" name="CaixaDeTexto 8"/>
          <p:cNvSpPr txBox="1"/>
          <p:nvPr/>
        </p:nvSpPr>
        <p:spPr>
          <a:xfrm>
            <a:off x="0" y="3729895"/>
            <a:ext cx="9063505" cy="692497"/>
          </a:xfrm>
          <a:prstGeom prst="rect">
            <a:avLst/>
          </a:prstGeom>
          <a:noFill/>
        </p:spPr>
        <p:txBody>
          <a:bodyPr wrap="square" rtlCol="0">
            <a:spAutoFit/>
          </a:bodyPr>
          <a:lstStyle/>
          <a:p>
            <a:pPr algn="just"/>
            <a:r>
              <a:rPr lang="pt-BR" sz="1800" b="1" dirty="0">
                <a:latin typeface="Arial" panose="020B0604020202020204" pitchFamily="34" charset="0"/>
                <a:cs typeface="Arial" panose="020B0604020202020204" pitchFamily="34" charset="0"/>
              </a:rPr>
              <a:t>1990 – Reforma do Curso de Química</a:t>
            </a:r>
          </a:p>
          <a:p>
            <a:pPr algn="just"/>
            <a:r>
              <a:rPr lang="pt-BR" sz="1400" b="1" dirty="0">
                <a:latin typeface="Arial" panose="020B0604020202020204" pitchFamily="34" charset="0"/>
                <a:cs typeface="Arial" panose="020B0604020202020204" pitchFamily="34" charset="0"/>
              </a:rPr>
              <a:t>	(alteração de conteúdos e cargas horárias; duração de 05 anos);</a:t>
            </a:r>
          </a:p>
        </p:txBody>
      </p:sp>
      <p:sp>
        <p:nvSpPr>
          <p:cNvPr id="10" name="CaixaDeTexto 9"/>
          <p:cNvSpPr txBox="1"/>
          <p:nvPr/>
        </p:nvSpPr>
        <p:spPr>
          <a:xfrm>
            <a:off x="35496" y="5085184"/>
            <a:ext cx="9014937" cy="907941"/>
          </a:xfrm>
          <a:prstGeom prst="rect">
            <a:avLst/>
          </a:prstGeom>
          <a:noFill/>
        </p:spPr>
        <p:txBody>
          <a:bodyPr wrap="square" rtlCol="0">
            <a:spAutoFit/>
          </a:bodyPr>
          <a:lstStyle/>
          <a:p>
            <a:pPr algn="just"/>
            <a:r>
              <a:rPr lang="pt-BR" sz="1800" b="1" dirty="0">
                <a:latin typeface="Arial" panose="020B0604020202020204" pitchFamily="34" charset="0"/>
                <a:cs typeface="Arial" panose="020B0604020202020204" pitchFamily="34" charset="0"/>
              </a:rPr>
              <a:t>2016-2018 – Reforma do Curso de </a:t>
            </a:r>
            <a:r>
              <a:rPr lang="pt-BR" sz="1800" b="1" dirty="0" err="1">
                <a:latin typeface="Arial" panose="020B0604020202020204" pitchFamily="34" charset="0"/>
                <a:cs typeface="Arial" panose="020B0604020202020204" pitchFamily="34" charset="0"/>
              </a:rPr>
              <a:t>Quimica</a:t>
            </a:r>
            <a:r>
              <a:rPr lang="pt-BR" sz="1800" b="1" dirty="0">
                <a:latin typeface="Arial" panose="020B0604020202020204" pitchFamily="34" charset="0"/>
                <a:cs typeface="Arial" panose="020B0604020202020204" pitchFamily="34" charset="0"/>
              </a:rPr>
              <a:t> – Atribuições Tecnológicas </a:t>
            </a:r>
          </a:p>
          <a:p>
            <a:pPr algn="just"/>
            <a:r>
              <a:rPr lang="pt-BR" sz="1400" b="1" dirty="0">
                <a:latin typeface="Arial" panose="020B0604020202020204" pitchFamily="34" charset="0"/>
                <a:cs typeface="Arial" panose="020B0604020202020204" pitchFamily="34" charset="0"/>
              </a:rPr>
              <a:t>	(Em implantação; inclusão de Atividades de Extensão; adequação do curso a legislação em 		vigor);</a:t>
            </a:r>
          </a:p>
        </p:txBody>
      </p:sp>
      <p:sp>
        <p:nvSpPr>
          <p:cNvPr id="11" name="CaixaDeTexto 10">
            <a:extLst>
              <a:ext uri="{FF2B5EF4-FFF2-40B4-BE49-F238E27FC236}">
                <a16:creationId xmlns:a16="http://schemas.microsoft.com/office/drawing/2014/main" xmlns="" id="{31D45886-3819-46B7-AE0B-92F7400E392B}"/>
              </a:ext>
            </a:extLst>
          </p:cNvPr>
          <p:cNvSpPr txBox="1"/>
          <p:nvPr/>
        </p:nvSpPr>
        <p:spPr>
          <a:xfrm>
            <a:off x="35496" y="2060848"/>
            <a:ext cx="9063505" cy="907941"/>
          </a:xfrm>
          <a:prstGeom prst="rect">
            <a:avLst/>
          </a:prstGeom>
          <a:noFill/>
        </p:spPr>
        <p:txBody>
          <a:bodyPr wrap="square" rtlCol="0">
            <a:spAutoFit/>
          </a:bodyPr>
          <a:lstStyle/>
          <a:p>
            <a:pPr algn="just"/>
            <a:r>
              <a:rPr lang="pt-BR" sz="1800" b="1" dirty="0">
                <a:latin typeface="Arial" panose="020B0604020202020204" pitchFamily="34" charset="0"/>
                <a:cs typeface="Arial" panose="020B0604020202020204" pitchFamily="34" charset="0"/>
              </a:rPr>
              <a:t>1967 – Transferência do curso de Bacharelado para o Instituto de Química </a:t>
            </a:r>
          </a:p>
          <a:p>
            <a:pPr algn="just"/>
            <a:r>
              <a:rPr lang="pt-BR" sz="1400" b="1" dirty="0">
                <a:latin typeface="Arial" panose="020B0604020202020204" pitchFamily="34" charset="0"/>
                <a:cs typeface="Arial" panose="020B0604020202020204" pitchFamily="34" charset="0"/>
              </a:rPr>
              <a:t>	(Decreto n</a:t>
            </a:r>
            <a:r>
              <a:rPr lang="pt-BR" sz="1400" b="1" baseline="30000" dirty="0">
                <a:latin typeface="Arial" panose="020B0604020202020204" pitchFamily="34" charset="0"/>
                <a:cs typeface="Arial" panose="020B0604020202020204" pitchFamily="34" charset="0"/>
              </a:rPr>
              <a:t>o</a:t>
            </a:r>
            <a:r>
              <a:rPr lang="pt-BR" sz="1400" b="1" dirty="0">
                <a:latin typeface="Arial" panose="020B0604020202020204" pitchFamily="34" charset="0"/>
                <a:cs typeface="Arial" panose="020B0604020202020204" pitchFamily="34" charset="0"/>
              </a:rPr>
              <a:t> 60455, de 13 de março de 1967). Reconhecido como Centro de Excelência pelo 	CNPq em 1969 e credenciado pelo CFE em janeiro de 1972);</a:t>
            </a:r>
          </a:p>
        </p:txBody>
      </p:sp>
      <p:sp>
        <p:nvSpPr>
          <p:cNvPr id="12" name="CaixaDeTexto 11">
            <a:extLst>
              <a:ext uri="{FF2B5EF4-FFF2-40B4-BE49-F238E27FC236}">
                <a16:creationId xmlns:a16="http://schemas.microsoft.com/office/drawing/2014/main" xmlns="" id="{0B94F042-A277-40B3-9545-0C0261ED6610}"/>
              </a:ext>
            </a:extLst>
          </p:cNvPr>
          <p:cNvSpPr txBox="1"/>
          <p:nvPr/>
        </p:nvSpPr>
        <p:spPr>
          <a:xfrm>
            <a:off x="35496" y="4536703"/>
            <a:ext cx="8919489" cy="369332"/>
          </a:xfrm>
          <a:prstGeom prst="rect">
            <a:avLst/>
          </a:prstGeom>
          <a:noFill/>
        </p:spPr>
        <p:txBody>
          <a:bodyPr wrap="square" rtlCol="0">
            <a:spAutoFit/>
          </a:bodyPr>
          <a:lstStyle/>
          <a:p>
            <a:pPr algn="just"/>
            <a:r>
              <a:rPr lang="pt-BR" sz="1800" b="1" dirty="0">
                <a:latin typeface="Arial" panose="020B0604020202020204" pitchFamily="34" charset="0"/>
                <a:cs typeface="Arial" panose="020B0604020202020204" pitchFamily="34" charset="0"/>
              </a:rPr>
              <a:t>1996, 1998, 2005 – Alterações curriculares, visando atualização de </a:t>
            </a:r>
            <a:r>
              <a:rPr lang="pt-BR" sz="1800" b="1" dirty="0" err="1">
                <a:latin typeface="Arial" panose="020B0604020202020204" pitchFamily="34" charset="0"/>
                <a:cs typeface="Arial" panose="020B0604020202020204" pitchFamily="34" charset="0"/>
              </a:rPr>
              <a:t>conteudos</a:t>
            </a:r>
            <a:r>
              <a:rPr lang="pt-BR" sz="1400" b="1" dirty="0">
                <a:latin typeface="Arial" panose="020B0604020202020204" pitchFamily="34" charset="0"/>
                <a:cs typeface="Arial" panose="020B0604020202020204" pitchFamily="34" charset="0"/>
              </a:rPr>
              <a:t>;</a:t>
            </a:r>
          </a:p>
        </p:txBody>
      </p:sp>
      <p:sp>
        <p:nvSpPr>
          <p:cNvPr id="13" name="CaixaDeTexto 12">
            <a:extLst>
              <a:ext uri="{FF2B5EF4-FFF2-40B4-BE49-F238E27FC236}">
                <a16:creationId xmlns:a16="http://schemas.microsoft.com/office/drawing/2014/main" xmlns="" id="{E02FE8BA-DF1B-4549-916D-29C3A9E427BE}"/>
              </a:ext>
            </a:extLst>
          </p:cNvPr>
          <p:cNvSpPr txBox="1"/>
          <p:nvPr/>
        </p:nvSpPr>
        <p:spPr>
          <a:xfrm>
            <a:off x="35496" y="3131676"/>
            <a:ext cx="9063505" cy="369332"/>
          </a:xfrm>
          <a:prstGeom prst="rect">
            <a:avLst/>
          </a:prstGeom>
          <a:noFill/>
        </p:spPr>
        <p:txBody>
          <a:bodyPr wrap="square" rtlCol="0">
            <a:spAutoFit/>
          </a:bodyPr>
          <a:lstStyle/>
          <a:p>
            <a:pPr algn="just"/>
            <a:r>
              <a:rPr lang="pt-BR" sz="1800" b="1" dirty="0">
                <a:latin typeface="Arial" panose="020B0604020202020204" pitchFamily="34" charset="0"/>
                <a:cs typeface="Arial" panose="020B0604020202020204" pitchFamily="34" charset="0"/>
              </a:rPr>
              <a:t>1972 – Reforma do curso de </a:t>
            </a:r>
            <a:r>
              <a:rPr lang="pt-BR" sz="1800" b="1" dirty="0" err="1">
                <a:latin typeface="Arial" panose="020B0604020202020204" pitchFamily="34" charset="0"/>
                <a:cs typeface="Arial" panose="020B0604020202020204" pitchFamily="34" charset="0"/>
              </a:rPr>
              <a:t>Quimica</a:t>
            </a:r>
            <a:r>
              <a:rPr lang="pt-BR" sz="1800" b="1" dirty="0">
                <a:latin typeface="Arial" panose="020B0604020202020204" pitchFamily="34" charset="0"/>
                <a:cs typeface="Arial" panose="020B0604020202020204" pitchFamily="34" charset="0"/>
              </a:rPr>
              <a:t>, duração do curso alterada para 4 anos</a:t>
            </a:r>
            <a:r>
              <a:rPr lang="pt-BR" sz="14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596586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sp>
        <p:nvSpPr>
          <p:cNvPr id="11" name="CaixaDeTexto 10"/>
          <p:cNvSpPr txBox="1"/>
          <p:nvPr/>
        </p:nvSpPr>
        <p:spPr>
          <a:xfrm>
            <a:off x="248482" y="44624"/>
            <a:ext cx="8643998" cy="369332"/>
          </a:xfrm>
          <a:prstGeom prst="rect">
            <a:avLst/>
          </a:prstGeom>
          <a:noFill/>
        </p:spPr>
        <p:txBody>
          <a:bodyPr wrap="square" rtlCol="0">
            <a:spAutoFit/>
          </a:bodyPr>
          <a:lstStyle/>
          <a:p>
            <a:pPr algn="ctr"/>
            <a:r>
              <a:rPr lang="pt-BR" sz="1800" b="1" dirty="0">
                <a:solidFill>
                  <a:srgbClr val="C00000"/>
                </a:solidFill>
                <a:latin typeface="Arial" pitchFamily="34" charset="0"/>
                <a:cs typeface="Arial" pitchFamily="34" charset="0"/>
              </a:rPr>
              <a:t>Grade Curricular do curso de QUIMICA-Atribuições Tecnológicas do IQUFRJ</a:t>
            </a:r>
          </a:p>
        </p:txBody>
      </p:sp>
      <p:graphicFrame>
        <p:nvGraphicFramePr>
          <p:cNvPr id="2" name="Tabela 1"/>
          <p:cNvGraphicFramePr>
            <a:graphicFrameLocks noGrp="1"/>
          </p:cNvGraphicFramePr>
          <p:nvPr>
            <p:extLst>
              <p:ext uri="{D42A27DB-BD31-4B8C-83A1-F6EECF244321}">
                <p14:modId xmlns:p14="http://schemas.microsoft.com/office/powerpoint/2010/main" val="1718744617"/>
              </p:ext>
            </p:extLst>
          </p:nvPr>
        </p:nvGraphicFramePr>
        <p:xfrm>
          <a:off x="1187624" y="476526"/>
          <a:ext cx="6627690" cy="6238690"/>
        </p:xfrm>
        <a:graphic>
          <a:graphicData uri="http://schemas.openxmlformats.org/drawingml/2006/table">
            <a:tbl>
              <a:tblPr/>
              <a:tblGrid>
                <a:gridCol w="5083374">
                  <a:extLst>
                    <a:ext uri="{9D8B030D-6E8A-4147-A177-3AD203B41FA5}">
                      <a16:colId xmlns:a16="http://schemas.microsoft.com/office/drawing/2014/main" xmlns="" val="4163853482"/>
                    </a:ext>
                  </a:extLst>
                </a:gridCol>
                <a:gridCol w="772158">
                  <a:extLst>
                    <a:ext uri="{9D8B030D-6E8A-4147-A177-3AD203B41FA5}">
                      <a16:colId xmlns:a16="http://schemas.microsoft.com/office/drawing/2014/main" xmlns="" val="1341545881"/>
                    </a:ext>
                  </a:extLst>
                </a:gridCol>
                <a:gridCol w="772158">
                  <a:extLst>
                    <a:ext uri="{9D8B030D-6E8A-4147-A177-3AD203B41FA5}">
                      <a16:colId xmlns:a16="http://schemas.microsoft.com/office/drawing/2014/main" xmlns="" val="828417449"/>
                    </a:ext>
                  </a:extLst>
                </a:gridCol>
              </a:tblGrid>
              <a:tr h="257196">
                <a:tc>
                  <a:txBody>
                    <a:bodyPr/>
                    <a:lstStyle/>
                    <a:p>
                      <a:pPr>
                        <a:lnSpc>
                          <a:spcPct val="115000"/>
                        </a:lnSpc>
                        <a:spcAft>
                          <a:spcPts val="0"/>
                        </a:spcAft>
                      </a:pPr>
                      <a:r>
                        <a:rPr lang="pt-BR" sz="1200" b="1" dirty="0">
                          <a:solidFill>
                            <a:srgbClr val="3740F1"/>
                          </a:solidFill>
                          <a:latin typeface="Arial" pitchFamily="34" charset="0"/>
                          <a:ea typeface="Times New Roman"/>
                          <a:cs typeface="Arial" pitchFamily="34" charset="0"/>
                        </a:rPr>
                        <a:t>DISCIPLINAS OBRIGATÓRIAS</a:t>
                      </a:r>
                      <a:endParaRPr lang="pt-BR" sz="1200" b="1" dirty="0">
                        <a:solidFill>
                          <a:srgbClr val="3740F1"/>
                        </a:solidFill>
                        <a:latin typeface="Arial" pitchFamily="34" charset="0"/>
                        <a:ea typeface="Calibri"/>
                        <a:cs typeface="Arial" pitchFamily="34" charset="0"/>
                      </a:endParaRPr>
                    </a:p>
                  </a:txBody>
                  <a:tcPr marL="5005" marR="5005" marT="5005" marB="5005" anchor="ctr">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r>
                        <a:rPr lang="pt-BR" sz="1200" b="1" dirty="0">
                          <a:solidFill>
                            <a:schemeClr val="tx1"/>
                          </a:solidFill>
                          <a:latin typeface="Arial" pitchFamily="34" charset="0"/>
                          <a:ea typeface="Times New Roman"/>
                          <a:cs typeface="Arial" pitchFamily="34" charset="0"/>
                        </a:rPr>
                        <a:t>Créditos</a:t>
                      </a:r>
                      <a:endParaRPr lang="pt-BR" sz="12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r>
                        <a:rPr lang="pt-BR" sz="1200" b="1" dirty="0">
                          <a:solidFill>
                            <a:schemeClr val="tx1"/>
                          </a:solidFill>
                          <a:latin typeface="Arial" pitchFamily="34" charset="0"/>
                          <a:ea typeface="Times New Roman"/>
                          <a:cs typeface="Arial" pitchFamily="34" charset="0"/>
                        </a:rPr>
                        <a:t>Horas</a:t>
                      </a:r>
                      <a:endParaRPr lang="pt-BR" sz="12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xmlns="" val="1999330702"/>
                  </a:ext>
                </a:extLst>
              </a:tr>
              <a:tr h="257196">
                <a:tc>
                  <a:txBody>
                    <a:bodyPr/>
                    <a:lstStyle/>
                    <a:p>
                      <a:pPr>
                        <a:lnSpc>
                          <a:spcPct val="115000"/>
                        </a:lnSpc>
                        <a:spcAft>
                          <a:spcPts val="0"/>
                        </a:spcAft>
                      </a:pPr>
                      <a:r>
                        <a:rPr lang="pt-BR" sz="1200" b="1" dirty="0">
                          <a:latin typeface="Arial" pitchFamily="34" charset="0"/>
                          <a:ea typeface="Calibri"/>
                          <a:cs typeface="Arial" pitchFamily="34" charset="0"/>
                        </a:rPr>
                        <a:t>GRUPO 1:</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ATUAL</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ATUAL</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3025046630"/>
                  </a:ext>
                </a:extLst>
              </a:tr>
              <a:tr h="257196">
                <a:tc>
                  <a:txBody>
                    <a:bodyPr/>
                    <a:lstStyle/>
                    <a:p>
                      <a:pPr>
                        <a:lnSpc>
                          <a:spcPct val="115000"/>
                        </a:lnSpc>
                        <a:spcAft>
                          <a:spcPts val="0"/>
                        </a:spcAft>
                      </a:pPr>
                      <a:r>
                        <a:rPr lang="pt-BR" sz="1200" b="1" baseline="0" dirty="0">
                          <a:solidFill>
                            <a:schemeClr val="tx1"/>
                          </a:solidFill>
                          <a:latin typeface="Arial" pitchFamily="34" charset="0"/>
                          <a:ea typeface="Calibri"/>
                          <a:cs typeface="Arial" pitchFamily="34" charset="0"/>
                        </a:rPr>
                        <a:t>Matemática</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22</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400" b="1" strike="noStrike" dirty="0">
                          <a:solidFill>
                            <a:schemeClr val="tx1"/>
                          </a:solidFill>
                          <a:latin typeface="Arial" pitchFamily="34" charset="0"/>
                          <a:ea typeface="Calibri"/>
                          <a:cs typeface="Arial" pitchFamily="34" charset="0"/>
                        </a:rPr>
                        <a:t>330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148332049"/>
                  </a:ext>
                </a:extLst>
              </a:tr>
              <a:tr h="257196">
                <a:tc>
                  <a:txBody>
                    <a:bodyPr/>
                    <a:lstStyle/>
                    <a:p>
                      <a:pPr>
                        <a:lnSpc>
                          <a:spcPct val="115000"/>
                        </a:lnSpc>
                        <a:spcAft>
                          <a:spcPts val="0"/>
                        </a:spcAft>
                      </a:pPr>
                      <a:r>
                        <a:rPr lang="pt-BR" sz="1200" b="1" dirty="0">
                          <a:solidFill>
                            <a:schemeClr val="tx1"/>
                          </a:solidFill>
                          <a:latin typeface="Arial" pitchFamily="34" charset="0"/>
                          <a:ea typeface="Times New Roman"/>
                          <a:cs typeface="Arial" pitchFamily="34" charset="0"/>
                        </a:rPr>
                        <a:t>Física</a:t>
                      </a:r>
                      <a:endParaRPr lang="pt-BR" sz="1200" b="1" baseline="300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20</a:t>
                      </a: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360</a:t>
                      </a:r>
                    </a:p>
                  </a:txBody>
                  <a:tcPr marL="5005" marR="5005" marT="5005" marB="5005" anchor="ctr">
                    <a:lnL>
                      <a:noFill/>
                    </a:lnL>
                    <a:lnR>
                      <a:noFill/>
                    </a:lnR>
                    <a:lnT>
                      <a:noFill/>
                    </a:lnT>
                    <a:lnB>
                      <a:noFill/>
                    </a:lnB>
                    <a:solidFill>
                      <a:srgbClr val="E3EDF4"/>
                    </a:solidFill>
                  </a:tcPr>
                </a:tc>
                <a:extLst>
                  <a:ext uri="{0D108BD9-81ED-4DB2-BD59-A6C34878D82A}">
                    <a16:rowId xmlns:a16="http://schemas.microsoft.com/office/drawing/2014/main" xmlns="" val="2992211986"/>
                  </a:ext>
                </a:extLst>
              </a:tr>
              <a:tr h="257196">
                <a:tc>
                  <a:txBody>
                    <a:bodyPr/>
                    <a:lstStyle/>
                    <a:p>
                      <a:pPr>
                        <a:lnSpc>
                          <a:spcPct val="115000"/>
                        </a:lnSpc>
                        <a:spcAft>
                          <a:spcPts val="0"/>
                        </a:spcAft>
                      </a:pPr>
                      <a:r>
                        <a:rPr lang="pt-BR" sz="1200" b="1" dirty="0">
                          <a:solidFill>
                            <a:schemeClr val="tx1"/>
                          </a:solidFill>
                          <a:latin typeface="Arial" pitchFamily="34" charset="0"/>
                          <a:ea typeface="Times New Roman"/>
                          <a:cs typeface="Arial" pitchFamily="34" charset="0"/>
                        </a:rPr>
                        <a:t>Mineralogia</a:t>
                      </a:r>
                      <a:endParaRPr lang="pt-BR" sz="1200" b="1" baseline="300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3</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400" b="1" strike="noStrike" dirty="0">
                          <a:solidFill>
                            <a:schemeClr val="tx1"/>
                          </a:solidFill>
                          <a:latin typeface="Arial" pitchFamily="34" charset="0"/>
                          <a:ea typeface="Calibri"/>
                          <a:cs typeface="Arial" pitchFamily="34" charset="0"/>
                        </a:rPr>
                        <a:t>60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3053898420"/>
                  </a:ext>
                </a:extLst>
              </a:tr>
              <a:tr h="257196">
                <a:tc>
                  <a:txBody>
                    <a:bodyPr/>
                    <a:lstStyle/>
                    <a:p>
                      <a:pPr algn="r">
                        <a:lnSpc>
                          <a:spcPct val="115000"/>
                        </a:lnSpc>
                        <a:spcAft>
                          <a:spcPts val="0"/>
                        </a:spcAft>
                      </a:pPr>
                      <a:r>
                        <a:rPr lang="pt-BR" sz="1200" b="1" baseline="0" dirty="0">
                          <a:latin typeface="Arial" pitchFamily="34" charset="0"/>
                          <a:ea typeface="Calibri"/>
                          <a:cs typeface="Arial" pitchFamily="34" charset="0"/>
                        </a:rPr>
                        <a:t>SUB-TOTAL</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45</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400" b="1" strike="noStrike" dirty="0">
                          <a:solidFill>
                            <a:schemeClr val="tx1"/>
                          </a:solidFill>
                          <a:latin typeface="Arial" pitchFamily="34" charset="0"/>
                          <a:ea typeface="Calibri"/>
                          <a:cs typeface="Arial" pitchFamily="34" charset="0"/>
                        </a:rPr>
                        <a:t>750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2902648429"/>
                  </a:ext>
                </a:extLst>
              </a:tr>
              <a:tr h="257196">
                <a:tc>
                  <a:txBody>
                    <a:bodyPr/>
                    <a:lstStyle/>
                    <a:p>
                      <a:pPr>
                        <a:lnSpc>
                          <a:spcPct val="115000"/>
                        </a:lnSpc>
                        <a:spcAft>
                          <a:spcPts val="0"/>
                        </a:spcAft>
                      </a:pPr>
                      <a:r>
                        <a:rPr lang="pt-BR" sz="1200" b="1" dirty="0">
                          <a:solidFill>
                            <a:srgbClr val="000080"/>
                          </a:solidFill>
                          <a:latin typeface="Arial" pitchFamily="34" charset="0"/>
                          <a:ea typeface="Times New Roman"/>
                          <a:cs typeface="Arial" pitchFamily="34" charset="0"/>
                        </a:rPr>
                        <a:t>GRUPO 2:</a:t>
                      </a:r>
                      <a:endParaRPr lang="pt-BR" sz="1200" b="1" baseline="30000"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algn="ctr">
                        <a:lnSpc>
                          <a:spcPct val="115000"/>
                        </a:lnSpc>
                        <a:spcAft>
                          <a:spcPts val="0"/>
                        </a:spcAft>
                      </a:pP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E3EDF4"/>
                    </a:solidFill>
                  </a:tcPr>
                </a:tc>
                <a:extLst>
                  <a:ext uri="{0D108BD9-81ED-4DB2-BD59-A6C34878D82A}">
                    <a16:rowId xmlns:a16="http://schemas.microsoft.com/office/drawing/2014/main" xmlns="" val="2503541067"/>
                  </a:ext>
                </a:extLst>
              </a:tr>
              <a:tr h="304785">
                <a:tc>
                  <a:txBody>
                    <a:bodyPr/>
                    <a:lstStyle/>
                    <a:p>
                      <a:pPr>
                        <a:lnSpc>
                          <a:spcPct val="150000"/>
                        </a:lnSpc>
                        <a:spcAft>
                          <a:spcPts val="0"/>
                        </a:spcAft>
                      </a:pPr>
                      <a:r>
                        <a:rPr lang="pt-BR" sz="1200" b="1" dirty="0">
                          <a:latin typeface="Arial" pitchFamily="34" charset="0"/>
                          <a:ea typeface="Calibri"/>
                          <a:cs typeface="Arial" pitchFamily="34" charset="0"/>
                        </a:rPr>
                        <a:t>Química geral e química inorgânica </a:t>
                      </a:r>
                    </a:p>
                  </a:txBody>
                  <a:tcPr marL="15986" marR="15986" marT="0" marB="0">
                    <a:lnL>
                      <a:noFill/>
                    </a:lnL>
                    <a:lnR>
                      <a:noFill/>
                    </a:lnR>
                    <a:lnT>
                      <a:noFill/>
                    </a:lnT>
                    <a:lnB>
                      <a:noFill/>
                    </a:lnB>
                    <a:solidFill>
                      <a:srgbClr val="C1E0F4"/>
                    </a:solidFill>
                  </a:tcPr>
                </a:tc>
                <a:tc>
                  <a:txBody>
                    <a:bodyPr/>
                    <a:lstStyle/>
                    <a:p>
                      <a:pPr algn="ctr">
                        <a:lnSpc>
                          <a:spcPct val="150000"/>
                        </a:lnSpc>
                        <a:spcAft>
                          <a:spcPts val="0"/>
                        </a:spcAft>
                      </a:pPr>
                      <a:r>
                        <a:rPr lang="pt-BR" sz="1400" b="1" dirty="0">
                          <a:latin typeface="Arial" pitchFamily="34" charset="0"/>
                          <a:ea typeface="Calibri"/>
                          <a:cs typeface="Arial" pitchFamily="34" charset="0"/>
                        </a:rPr>
                        <a:t>22</a:t>
                      </a:r>
                    </a:p>
                  </a:txBody>
                  <a:tcPr marL="15986" marR="15986" marT="0" marB="0">
                    <a:lnL>
                      <a:noFill/>
                    </a:lnL>
                    <a:lnR>
                      <a:noFill/>
                    </a:lnR>
                    <a:lnT>
                      <a:noFill/>
                    </a:lnT>
                    <a:lnB>
                      <a:noFill/>
                    </a:lnB>
                    <a:solidFill>
                      <a:srgbClr val="C1E0F4"/>
                    </a:solidFill>
                  </a:tcPr>
                </a:tc>
                <a:tc>
                  <a:txBody>
                    <a:bodyPr/>
                    <a:lstStyle/>
                    <a:p>
                      <a:pPr algn="ctr">
                        <a:lnSpc>
                          <a:spcPct val="115000"/>
                        </a:lnSpc>
                        <a:spcAft>
                          <a:spcPts val="0"/>
                        </a:spcAft>
                      </a:pPr>
                      <a:r>
                        <a:rPr lang="pt-BR" sz="1400" b="1" dirty="0">
                          <a:solidFill>
                            <a:schemeClr val="tx1"/>
                          </a:solidFill>
                          <a:latin typeface="Arial" pitchFamily="34" charset="0"/>
                          <a:ea typeface="Times New Roman"/>
                          <a:cs typeface="Arial" pitchFamily="34" charset="0"/>
                        </a:rPr>
                        <a:t>420</a:t>
                      </a: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80887760"/>
                  </a:ext>
                </a:extLst>
              </a:tr>
              <a:tr h="522488">
                <a:tc>
                  <a:txBody>
                    <a:bodyPr/>
                    <a:lstStyle/>
                    <a:p>
                      <a:pPr>
                        <a:lnSpc>
                          <a:spcPct val="150000"/>
                        </a:lnSpc>
                        <a:spcAft>
                          <a:spcPts val="0"/>
                        </a:spcAft>
                      </a:pPr>
                      <a:r>
                        <a:rPr lang="pt-BR" sz="1200" b="1" dirty="0">
                          <a:latin typeface="Arial" pitchFamily="34" charset="0"/>
                          <a:ea typeface="Calibri"/>
                          <a:cs typeface="Arial" pitchFamily="34" charset="0"/>
                        </a:rPr>
                        <a:t>Química analítica (anal. </a:t>
                      </a:r>
                      <a:r>
                        <a:rPr lang="pt-BR" sz="1200" b="1" dirty="0" err="1">
                          <a:latin typeface="Arial" pitchFamily="34" charset="0"/>
                          <a:ea typeface="Calibri"/>
                          <a:cs typeface="Arial" pitchFamily="34" charset="0"/>
                        </a:rPr>
                        <a:t>Qualit</a:t>
                      </a:r>
                      <a:r>
                        <a:rPr lang="pt-BR" sz="1200" b="1" dirty="0">
                          <a:latin typeface="Arial" pitchFamily="34" charset="0"/>
                          <a:ea typeface="Calibri"/>
                          <a:cs typeface="Arial" pitchFamily="34" charset="0"/>
                        </a:rPr>
                        <a:t>., anal. Quantit., anal. </a:t>
                      </a:r>
                      <a:r>
                        <a:rPr lang="pt-BR" sz="1200" b="1" dirty="0" err="1">
                          <a:latin typeface="Arial" pitchFamily="34" charset="0"/>
                          <a:ea typeface="Calibri"/>
                          <a:cs typeface="Arial" pitchFamily="34" charset="0"/>
                        </a:rPr>
                        <a:t>Instrum</a:t>
                      </a:r>
                      <a:r>
                        <a:rPr lang="pt-BR" sz="1200" b="1" dirty="0">
                          <a:latin typeface="Arial" pitchFamily="34" charset="0"/>
                          <a:ea typeface="Calibri"/>
                          <a:cs typeface="Arial" pitchFamily="34" charset="0"/>
                        </a:rPr>
                        <a:t>.)</a:t>
                      </a:r>
                    </a:p>
                  </a:txBody>
                  <a:tcPr marL="15986" marR="15986" marT="0" marB="0">
                    <a:lnL>
                      <a:noFill/>
                    </a:lnL>
                    <a:lnR>
                      <a:noFill/>
                    </a:lnR>
                    <a:lnT>
                      <a:noFill/>
                    </a:lnT>
                    <a:lnB>
                      <a:noFill/>
                    </a:lnB>
                    <a:solidFill>
                      <a:srgbClr val="C1E0F4"/>
                    </a:solidFill>
                  </a:tcPr>
                </a:tc>
                <a:tc>
                  <a:txBody>
                    <a:bodyPr/>
                    <a:lstStyle/>
                    <a:p>
                      <a:pPr algn="ctr">
                        <a:lnSpc>
                          <a:spcPct val="150000"/>
                        </a:lnSpc>
                        <a:spcAft>
                          <a:spcPts val="0"/>
                        </a:spcAft>
                      </a:pPr>
                      <a:r>
                        <a:rPr lang="pt-BR" sz="1400" b="1" dirty="0">
                          <a:latin typeface="Arial" pitchFamily="34" charset="0"/>
                          <a:ea typeface="Calibri"/>
                          <a:cs typeface="Arial" pitchFamily="34" charset="0"/>
                        </a:rPr>
                        <a:t>19</a:t>
                      </a:r>
                    </a:p>
                  </a:txBody>
                  <a:tcPr marL="15986" marR="15986" marT="0" marB="0">
                    <a:lnL>
                      <a:noFill/>
                    </a:lnL>
                    <a:lnR>
                      <a:noFill/>
                    </a:lnR>
                    <a:lnT>
                      <a:noFill/>
                    </a:lnT>
                    <a:lnB>
                      <a:noFill/>
                    </a:lnB>
                    <a:solidFill>
                      <a:srgbClr val="C1E0F4"/>
                    </a:solidFill>
                  </a:tcPr>
                </a:tc>
                <a:tc>
                  <a:txBody>
                    <a:bodyPr/>
                    <a:lstStyle/>
                    <a:p>
                      <a:pPr algn="ctr">
                        <a:lnSpc>
                          <a:spcPct val="115000"/>
                        </a:lnSpc>
                        <a:spcAft>
                          <a:spcPts val="0"/>
                        </a:spcAft>
                      </a:pPr>
                      <a:r>
                        <a:rPr lang="pt-BR" sz="1400" b="1" strike="noStrike" dirty="0">
                          <a:solidFill>
                            <a:schemeClr val="tx1"/>
                          </a:solidFill>
                          <a:latin typeface="Arial" pitchFamily="34" charset="0"/>
                          <a:ea typeface="Calibri"/>
                          <a:cs typeface="Arial" pitchFamily="34" charset="0"/>
                        </a:rPr>
                        <a:t>405</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734138387"/>
                  </a:ext>
                </a:extLst>
              </a:tr>
              <a:tr h="304785">
                <a:tc>
                  <a:txBody>
                    <a:bodyPr/>
                    <a:lstStyle/>
                    <a:p>
                      <a:pPr>
                        <a:lnSpc>
                          <a:spcPct val="150000"/>
                        </a:lnSpc>
                        <a:spcAft>
                          <a:spcPts val="0"/>
                        </a:spcAft>
                      </a:pPr>
                      <a:r>
                        <a:rPr lang="pt-BR" sz="1200" b="1" dirty="0">
                          <a:latin typeface="Arial" pitchFamily="34" charset="0"/>
                          <a:ea typeface="Calibri"/>
                          <a:cs typeface="Arial" pitchFamily="34" charset="0"/>
                        </a:rPr>
                        <a:t>Química orgânica (química orgânica, análise orgânica, bioquímica)</a:t>
                      </a:r>
                    </a:p>
                  </a:txBody>
                  <a:tcPr marL="15986" marR="15986" marT="0" marB="0">
                    <a:lnL>
                      <a:noFill/>
                    </a:lnL>
                    <a:lnR>
                      <a:noFill/>
                    </a:lnR>
                    <a:lnT>
                      <a:noFill/>
                    </a:lnT>
                    <a:lnB>
                      <a:noFill/>
                    </a:lnB>
                    <a:solidFill>
                      <a:srgbClr val="94CEF7"/>
                    </a:solidFill>
                  </a:tcPr>
                </a:tc>
                <a:tc>
                  <a:txBody>
                    <a:bodyPr/>
                    <a:lstStyle/>
                    <a:p>
                      <a:pPr algn="ctr">
                        <a:lnSpc>
                          <a:spcPct val="150000"/>
                        </a:lnSpc>
                        <a:spcAft>
                          <a:spcPts val="0"/>
                        </a:spcAft>
                      </a:pPr>
                      <a:r>
                        <a:rPr lang="pt-BR" sz="1400" b="1" dirty="0">
                          <a:latin typeface="Arial" pitchFamily="34" charset="0"/>
                          <a:ea typeface="Calibri"/>
                          <a:cs typeface="Arial" pitchFamily="34" charset="0"/>
                        </a:rPr>
                        <a:t>34</a:t>
                      </a:r>
                    </a:p>
                  </a:txBody>
                  <a:tcPr marL="15986" marR="15986" marT="0" marB="0">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750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2795254013"/>
                  </a:ext>
                </a:extLst>
              </a:tr>
              <a:tr h="304785">
                <a:tc>
                  <a:txBody>
                    <a:bodyPr/>
                    <a:lstStyle/>
                    <a:p>
                      <a:pPr>
                        <a:lnSpc>
                          <a:spcPct val="150000"/>
                        </a:lnSpc>
                        <a:spcAft>
                          <a:spcPts val="0"/>
                        </a:spcAft>
                      </a:pPr>
                      <a:r>
                        <a:rPr lang="pt-BR" sz="1200" b="1" dirty="0" err="1">
                          <a:latin typeface="Arial" pitchFamily="34" charset="0"/>
                          <a:ea typeface="Calibri"/>
                          <a:cs typeface="Arial" pitchFamily="34" charset="0"/>
                        </a:rPr>
                        <a:t>Físico-quimica</a:t>
                      </a:r>
                      <a:endParaRPr lang="pt-BR" sz="1200" b="1" dirty="0">
                        <a:latin typeface="Arial" pitchFamily="34" charset="0"/>
                        <a:ea typeface="Calibri"/>
                        <a:cs typeface="Arial" pitchFamily="34" charset="0"/>
                      </a:endParaRPr>
                    </a:p>
                  </a:txBody>
                  <a:tcPr marL="15986" marR="15986" marT="0" marB="0">
                    <a:lnL>
                      <a:noFill/>
                    </a:lnL>
                    <a:lnR>
                      <a:noFill/>
                    </a:lnR>
                    <a:lnT>
                      <a:noFill/>
                    </a:lnT>
                    <a:lnB>
                      <a:noFill/>
                    </a:lnB>
                    <a:solidFill>
                      <a:srgbClr val="94CEF7"/>
                    </a:solidFill>
                  </a:tcPr>
                </a:tc>
                <a:tc>
                  <a:txBody>
                    <a:bodyPr/>
                    <a:lstStyle/>
                    <a:p>
                      <a:pPr algn="ctr">
                        <a:lnSpc>
                          <a:spcPct val="150000"/>
                        </a:lnSpc>
                        <a:spcAft>
                          <a:spcPts val="0"/>
                        </a:spcAft>
                      </a:pPr>
                      <a:r>
                        <a:rPr lang="pt-BR" sz="1400" b="1" dirty="0">
                          <a:latin typeface="Arial" pitchFamily="34" charset="0"/>
                          <a:ea typeface="Calibri"/>
                          <a:cs typeface="Arial" pitchFamily="34" charset="0"/>
                        </a:rPr>
                        <a:t>24</a:t>
                      </a:r>
                    </a:p>
                  </a:txBody>
                  <a:tcPr marL="15986" marR="15986" marT="0" marB="0">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420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305240295"/>
                  </a:ext>
                </a:extLst>
              </a:tr>
              <a:tr h="257196">
                <a:tc>
                  <a:txBody>
                    <a:bodyPr/>
                    <a:lstStyle/>
                    <a:p>
                      <a:pPr algn="r">
                        <a:lnSpc>
                          <a:spcPct val="115000"/>
                        </a:lnSpc>
                        <a:spcAft>
                          <a:spcPts val="0"/>
                        </a:spcAft>
                      </a:pPr>
                      <a:r>
                        <a:rPr lang="pt-BR" sz="1200" b="1" dirty="0">
                          <a:latin typeface="Arial" pitchFamily="34" charset="0"/>
                          <a:ea typeface="Calibri"/>
                          <a:cs typeface="Arial" pitchFamily="34" charset="0"/>
                        </a:rPr>
                        <a:t>SUB-TOTAL</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99</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1995</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150286086"/>
                  </a:ext>
                </a:extLst>
              </a:tr>
              <a:tr h="257196">
                <a:tc>
                  <a:txBody>
                    <a:bodyPr/>
                    <a:lstStyle/>
                    <a:p>
                      <a:pPr>
                        <a:lnSpc>
                          <a:spcPct val="115000"/>
                        </a:lnSpc>
                        <a:spcAft>
                          <a:spcPts val="0"/>
                        </a:spcAft>
                      </a:pPr>
                      <a:r>
                        <a:rPr lang="pt-BR" sz="1200" b="1" dirty="0">
                          <a:solidFill>
                            <a:schemeClr val="tx1"/>
                          </a:solidFill>
                          <a:latin typeface="Arial" pitchFamily="34" charset="0"/>
                          <a:ea typeface="Calibri"/>
                          <a:cs typeface="Arial" pitchFamily="34" charset="0"/>
                        </a:rPr>
                        <a:t>GRUPO TECNOLÓGICAS:</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475407041"/>
                  </a:ext>
                </a:extLst>
              </a:tr>
              <a:tr h="257196">
                <a:tc>
                  <a:txBody>
                    <a:bodyPr/>
                    <a:lstStyle/>
                    <a:p>
                      <a:pPr>
                        <a:lnSpc>
                          <a:spcPct val="115000"/>
                        </a:lnSpc>
                        <a:spcAft>
                          <a:spcPts val="0"/>
                        </a:spcAft>
                      </a:pPr>
                      <a:r>
                        <a:rPr lang="pt-BR" sz="1200" b="1" dirty="0">
                          <a:latin typeface="Arial" pitchFamily="34" charset="0"/>
                          <a:ea typeface="Calibri"/>
                          <a:cs typeface="Arial" pitchFamily="34" charset="0"/>
                        </a:rPr>
                        <a:t>Desenho Técnico (Sistemas Projetivos)</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4</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60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2961088878"/>
                  </a:ext>
                </a:extLst>
              </a:tr>
              <a:tr h="257196">
                <a:tc>
                  <a:txBody>
                    <a:bodyPr/>
                    <a:lstStyle/>
                    <a:p>
                      <a:pPr>
                        <a:lnSpc>
                          <a:spcPct val="115000"/>
                        </a:lnSpc>
                        <a:spcAft>
                          <a:spcPts val="0"/>
                        </a:spcAft>
                      </a:pPr>
                      <a:r>
                        <a:rPr lang="pt-BR" sz="1200" b="1" dirty="0" err="1">
                          <a:latin typeface="Arial" pitchFamily="34" charset="0"/>
                          <a:ea typeface="Calibri"/>
                          <a:cs typeface="Arial" pitchFamily="34" charset="0"/>
                        </a:rPr>
                        <a:t>Quimica</a:t>
                      </a:r>
                      <a:r>
                        <a:rPr lang="pt-BR" sz="1200" b="1" dirty="0">
                          <a:latin typeface="Arial" pitchFamily="34" charset="0"/>
                          <a:ea typeface="Calibri"/>
                          <a:cs typeface="Arial" pitchFamily="34" charset="0"/>
                        </a:rPr>
                        <a:t> Industrial</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8</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120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2841108031"/>
                  </a:ext>
                </a:extLst>
              </a:tr>
              <a:tr h="257196">
                <a:tc>
                  <a:txBody>
                    <a:bodyPr/>
                    <a:lstStyle/>
                    <a:p>
                      <a:pPr>
                        <a:lnSpc>
                          <a:spcPct val="115000"/>
                        </a:lnSpc>
                        <a:spcAft>
                          <a:spcPts val="0"/>
                        </a:spcAft>
                      </a:pPr>
                      <a:r>
                        <a:rPr lang="pt-BR" sz="1200" b="1" dirty="0">
                          <a:latin typeface="Arial" pitchFamily="34" charset="0"/>
                          <a:ea typeface="Calibri"/>
                          <a:cs typeface="Arial" pitchFamily="34" charset="0"/>
                        </a:rPr>
                        <a:t>Operações</a:t>
                      </a:r>
                      <a:r>
                        <a:rPr lang="pt-BR" sz="1200" b="1" baseline="0" dirty="0">
                          <a:latin typeface="Arial" pitchFamily="34" charset="0"/>
                          <a:ea typeface="Calibri"/>
                          <a:cs typeface="Arial" pitchFamily="34" charset="0"/>
                        </a:rPr>
                        <a:t> Unitárias</a:t>
                      </a:r>
                      <a:endParaRPr lang="pt-BR" sz="12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531853593"/>
                  </a:ext>
                </a:extLst>
              </a:tr>
              <a:tr h="257196">
                <a:tc>
                  <a:txBody>
                    <a:bodyPr/>
                    <a:lstStyle/>
                    <a:p>
                      <a:pPr>
                        <a:lnSpc>
                          <a:spcPct val="115000"/>
                        </a:lnSpc>
                        <a:spcAft>
                          <a:spcPts val="0"/>
                        </a:spcAft>
                      </a:pPr>
                      <a:r>
                        <a:rPr lang="pt-BR" sz="1200" b="1" dirty="0">
                          <a:latin typeface="Arial" pitchFamily="34" charset="0"/>
                          <a:ea typeface="Calibri"/>
                          <a:cs typeface="Arial" pitchFamily="34" charset="0"/>
                        </a:rPr>
                        <a:t>Tecnológicas Complementares</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2479038847"/>
                  </a:ext>
                </a:extLst>
              </a:tr>
              <a:tr h="257196">
                <a:tc>
                  <a:txBody>
                    <a:bodyPr/>
                    <a:lstStyle/>
                    <a:p>
                      <a:pPr algn="r">
                        <a:lnSpc>
                          <a:spcPct val="115000"/>
                        </a:lnSpc>
                        <a:spcAft>
                          <a:spcPts val="0"/>
                        </a:spcAft>
                      </a:pPr>
                      <a:r>
                        <a:rPr lang="pt-BR" sz="1200" b="1" dirty="0">
                          <a:latin typeface="Arial" pitchFamily="34" charset="0"/>
                          <a:ea typeface="Calibri"/>
                          <a:cs typeface="Arial" pitchFamily="34" charset="0"/>
                        </a:rPr>
                        <a:t>SUB-TOTAL</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12</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180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2011359172"/>
                  </a:ext>
                </a:extLst>
              </a:tr>
              <a:tr h="257196">
                <a:tc>
                  <a:txBody>
                    <a:bodyPr/>
                    <a:lstStyle/>
                    <a:p>
                      <a:pPr>
                        <a:lnSpc>
                          <a:spcPct val="115000"/>
                        </a:lnSpc>
                        <a:spcAft>
                          <a:spcPts val="0"/>
                        </a:spcAft>
                      </a:pPr>
                      <a:r>
                        <a:rPr lang="pt-BR" sz="1200" b="1" dirty="0">
                          <a:solidFill>
                            <a:srgbClr val="0066CC"/>
                          </a:solidFill>
                          <a:latin typeface="Arial" pitchFamily="34" charset="0"/>
                          <a:ea typeface="Calibri"/>
                          <a:cs typeface="Arial" pitchFamily="34" charset="0"/>
                        </a:rPr>
                        <a:t>GRUPO OBRIGATÓRIAS COMPLEMENTARES:</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644344872"/>
                  </a:ext>
                </a:extLst>
              </a:tr>
              <a:tr h="610394">
                <a:tc>
                  <a:txBody>
                    <a:bodyPr/>
                    <a:lstStyle/>
                    <a:p>
                      <a:pPr>
                        <a:lnSpc>
                          <a:spcPct val="115000"/>
                        </a:lnSpc>
                        <a:spcAft>
                          <a:spcPts val="0"/>
                        </a:spcAft>
                      </a:pPr>
                      <a:r>
                        <a:rPr lang="pt-BR" sz="1200" b="1" dirty="0" err="1">
                          <a:solidFill>
                            <a:srgbClr val="0066CC"/>
                          </a:solidFill>
                          <a:latin typeface="Arial" pitchFamily="34" charset="0"/>
                          <a:ea typeface="Calibri"/>
                          <a:cs typeface="Arial" pitchFamily="34" charset="0"/>
                        </a:rPr>
                        <a:t>Ingles</a:t>
                      </a:r>
                      <a:r>
                        <a:rPr lang="pt-BR" sz="1200" b="1" dirty="0">
                          <a:solidFill>
                            <a:srgbClr val="0066CC"/>
                          </a:solidFill>
                          <a:latin typeface="Arial" pitchFamily="34" charset="0"/>
                          <a:ea typeface="Calibri"/>
                          <a:cs typeface="Arial" pitchFamily="34" charset="0"/>
                        </a:rPr>
                        <a:t> (2 c., </a:t>
                      </a:r>
                      <a:r>
                        <a:rPr lang="pt-BR" sz="1200" b="1" dirty="0" err="1">
                          <a:solidFill>
                            <a:srgbClr val="0066CC"/>
                          </a:solidFill>
                          <a:latin typeface="Arial" pitchFamily="34" charset="0"/>
                          <a:ea typeface="Calibri"/>
                          <a:cs typeface="Arial" pitchFamily="34" charset="0"/>
                        </a:rPr>
                        <a:t>disc.obrigatória</a:t>
                      </a:r>
                      <a:r>
                        <a:rPr lang="pt-BR" sz="1200" b="1" dirty="0">
                          <a:solidFill>
                            <a:srgbClr val="0066CC"/>
                          </a:solidFill>
                          <a:latin typeface="Arial" pitchFamily="34" charset="0"/>
                          <a:ea typeface="Calibri"/>
                          <a:cs typeface="Arial" pitchFamily="34" charset="0"/>
                        </a:rPr>
                        <a:t>),</a:t>
                      </a:r>
                      <a:r>
                        <a:rPr lang="pt-BR" sz="1200" b="1" baseline="0" dirty="0">
                          <a:solidFill>
                            <a:srgbClr val="0066CC"/>
                          </a:solidFill>
                          <a:latin typeface="Arial" pitchFamily="34" charset="0"/>
                          <a:ea typeface="Calibri"/>
                          <a:cs typeface="Arial" pitchFamily="34" charset="0"/>
                        </a:rPr>
                        <a:t> Educação Ambiental (tema </a:t>
                      </a:r>
                      <a:r>
                        <a:rPr lang="pt-BR" sz="1200" b="1" baseline="0" dirty="0" err="1">
                          <a:solidFill>
                            <a:srgbClr val="0066CC"/>
                          </a:solidFill>
                          <a:latin typeface="Arial" pitchFamily="34" charset="0"/>
                          <a:ea typeface="Calibri"/>
                          <a:cs typeface="Arial" pitchFamily="34" charset="0"/>
                        </a:rPr>
                        <a:t>transv</a:t>
                      </a:r>
                      <a:r>
                        <a:rPr lang="pt-BR" sz="1200" b="1" baseline="0" dirty="0">
                          <a:solidFill>
                            <a:srgbClr val="0066CC"/>
                          </a:solidFill>
                          <a:latin typeface="Arial" pitchFamily="34" charset="0"/>
                          <a:ea typeface="Calibri"/>
                          <a:cs typeface="Arial" pitchFamily="34" charset="0"/>
                        </a:rPr>
                        <a:t>., </a:t>
                      </a:r>
                      <a:r>
                        <a:rPr lang="pt-BR" sz="1200" b="1" baseline="0" dirty="0" err="1">
                          <a:solidFill>
                            <a:srgbClr val="0066CC"/>
                          </a:solidFill>
                          <a:latin typeface="Arial" pitchFamily="34" charset="0"/>
                          <a:ea typeface="Calibri"/>
                          <a:cs typeface="Arial" pitchFamily="34" charset="0"/>
                        </a:rPr>
                        <a:t>disc.obrig</a:t>
                      </a:r>
                      <a:r>
                        <a:rPr lang="pt-BR" sz="1200" b="1" baseline="0" dirty="0">
                          <a:solidFill>
                            <a:srgbClr val="0066CC"/>
                          </a:solidFill>
                          <a:latin typeface="Arial" pitchFamily="34" charset="0"/>
                          <a:ea typeface="Calibri"/>
                          <a:cs typeface="Arial" pitchFamily="34" charset="0"/>
                        </a:rPr>
                        <a:t>.), Educação das Relações Étnico-Raciais e Direitos Humanos (tema transversal, </a:t>
                      </a:r>
                      <a:r>
                        <a:rPr lang="pt-BR" sz="1200" b="1" baseline="0" dirty="0" err="1">
                          <a:solidFill>
                            <a:srgbClr val="0066CC"/>
                          </a:solidFill>
                          <a:latin typeface="Arial" pitchFamily="34" charset="0"/>
                          <a:ea typeface="Calibri"/>
                          <a:cs typeface="Arial" pitchFamily="34" charset="0"/>
                        </a:rPr>
                        <a:t>disc.eletiva</a:t>
                      </a:r>
                      <a:r>
                        <a:rPr lang="pt-BR" sz="1200" b="1" baseline="0" dirty="0">
                          <a:solidFill>
                            <a:srgbClr val="0066CC"/>
                          </a:solidFill>
                          <a:latin typeface="Arial" pitchFamily="34" charset="0"/>
                          <a:ea typeface="Calibri"/>
                          <a:cs typeface="Arial" pitchFamily="34" charset="0"/>
                        </a:rPr>
                        <a:t>)</a:t>
                      </a:r>
                      <a:endParaRPr lang="pt-BR" sz="1200" b="1" dirty="0">
                        <a:solidFill>
                          <a:srgbClr val="0066CC"/>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379538818"/>
                  </a:ext>
                </a:extLst>
              </a:tr>
              <a:tr h="257196">
                <a:tc>
                  <a:txBody>
                    <a:bodyPr/>
                    <a:lstStyle/>
                    <a:p>
                      <a:pPr algn="r">
                        <a:lnSpc>
                          <a:spcPct val="115000"/>
                        </a:lnSpc>
                        <a:spcAft>
                          <a:spcPts val="0"/>
                        </a:spcAft>
                      </a:pPr>
                      <a:r>
                        <a:rPr lang="pt-BR" sz="1200" b="1" dirty="0">
                          <a:solidFill>
                            <a:srgbClr val="3740F1"/>
                          </a:solidFill>
                          <a:latin typeface="Arial" pitchFamily="34" charset="0"/>
                          <a:ea typeface="Calibri"/>
                          <a:cs typeface="Arial" pitchFamily="34" charset="0"/>
                        </a:rPr>
                        <a:t>TOTAL DISCIPLINAS OBRIGATÓRIAS</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156</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2925</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790504453"/>
                  </a:ext>
                </a:extLst>
              </a:tr>
            </a:tbl>
          </a:graphicData>
        </a:graphic>
      </p:graphicFrame>
      <p:sp>
        <p:nvSpPr>
          <p:cNvPr id="3" name="Retângulo 2"/>
          <p:cNvSpPr/>
          <p:nvPr/>
        </p:nvSpPr>
        <p:spPr>
          <a:xfrm>
            <a:off x="1186105" y="5534508"/>
            <a:ext cx="6482239" cy="846820"/>
          </a:xfrm>
          <a:prstGeom prst="rect">
            <a:avLst/>
          </a:prstGeom>
          <a:no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95412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xmlns="" id="{B5B269EB-3AB9-429A-8F0A-3E49F42B932A}"/>
              </a:ext>
            </a:extLst>
          </p:cNvPr>
          <p:cNvPicPr>
            <a:picLocks noChangeAspect="1"/>
          </p:cNvPicPr>
          <p:nvPr/>
        </p:nvPicPr>
        <p:blipFill>
          <a:blip r:embed="rId3" cstate="print"/>
          <a:stretch>
            <a:fillRect/>
          </a:stretch>
        </p:blipFill>
        <p:spPr>
          <a:xfrm>
            <a:off x="8676456" y="6192688"/>
            <a:ext cx="422545" cy="620688"/>
          </a:xfrm>
          <a:prstGeom prst="rect">
            <a:avLst/>
          </a:prstGeom>
        </p:spPr>
      </p:pic>
      <p:pic>
        <p:nvPicPr>
          <p:cNvPr id="8" name="Imagem 7">
            <a:extLst>
              <a:ext uri="{FF2B5EF4-FFF2-40B4-BE49-F238E27FC236}">
                <a16:creationId xmlns:a16="http://schemas.microsoft.com/office/drawing/2014/main" xmlns="" id="{C9F786A8-426F-45E7-9D70-F269177C969A}"/>
              </a:ext>
            </a:extLst>
          </p:cNvPr>
          <p:cNvPicPr>
            <a:picLocks noChangeAspect="1"/>
          </p:cNvPicPr>
          <p:nvPr/>
        </p:nvPicPr>
        <p:blipFill>
          <a:blip r:embed="rId4" cstate="print"/>
          <a:stretch>
            <a:fillRect/>
          </a:stretch>
        </p:blipFill>
        <p:spPr>
          <a:xfrm>
            <a:off x="0" y="6438534"/>
            <a:ext cx="1475656" cy="419465"/>
          </a:xfrm>
          <a:prstGeom prst="rect">
            <a:avLst/>
          </a:prstGeom>
        </p:spPr>
      </p:pic>
      <p:sp>
        <p:nvSpPr>
          <p:cNvPr id="11" name="CaixaDeTexto 10"/>
          <p:cNvSpPr txBox="1"/>
          <p:nvPr/>
        </p:nvSpPr>
        <p:spPr>
          <a:xfrm>
            <a:off x="248482" y="44624"/>
            <a:ext cx="8643998" cy="369332"/>
          </a:xfrm>
          <a:prstGeom prst="rect">
            <a:avLst/>
          </a:prstGeom>
          <a:noFill/>
        </p:spPr>
        <p:txBody>
          <a:bodyPr wrap="square" rtlCol="0">
            <a:spAutoFit/>
          </a:bodyPr>
          <a:lstStyle/>
          <a:p>
            <a:pPr algn="ctr"/>
            <a:r>
              <a:rPr lang="pt-BR" sz="1800" b="1" dirty="0">
                <a:solidFill>
                  <a:srgbClr val="C00000"/>
                </a:solidFill>
                <a:latin typeface="Arial" pitchFamily="34" charset="0"/>
                <a:cs typeface="Arial" pitchFamily="34" charset="0"/>
              </a:rPr>
              <a:t>Grade Curricular do curso de QUIMICA-Atribuições Tecnológicas do IQUFRJ</a:t>
            </a:r>
          </a:p>
        </p:txBody>
      </p:sp>
      <p:graphicFrame>
        <p:nvGraphicFramePr>
          <p:cNvPr id="9" name="Tabela 8"/>
          <p:cNvGraphicFramePr>
            <a:graphicFrameLocks noGrp="1"/>
          </p:cNvGraphicFramePr>
          <p:nvPr>
            <p:extLst>
              <p:ext uri="{D42A27DB-BD31-4B8C-83A1-F6EECF244321}">
                <p14:modId xmlns:p14="http://schemas.microsoft.com/office/powerpoint/2010/main" val="1293167688"/>
              </p:ext>
            </p:extLst>
          </p:nvPr>
        </p:nvGraphicFramePr>
        <p:xfrm>
          <a:off x="892959" y="559110"/>
          <a:ext cx="7358114" cy="5678202"/>
        </p:xfrm>
        <a:graphic>
          <a:graphicData uri="http://schemas.openxmlformats.org/drawingml/2006/table">
            <a:tbl>
              <a:tblPr/>
              <a:tblGrid>
                <a:gridCol w="5643602">
                  <a:extLst>
                    <a:ext uri="{9D8B030D-6E8A-4147-A177-3AD203B41FA5}">
                      <a16:colId xmlns:a16="http://schemas.microsoft.com/office/drawing/2014/main" xmlns="" val="20000"/>
                    </a:ext>
                  </a:extLst>
                </a:gridCol>
                <a:gridCol w="857256">
                  <a:extLst>
                    <a:ext uri="{9D8B030D-6E8A-4147-A177-3AD203B41FA5}">
                      <a16:colId xmlns:a16="http://schemas.microsoft.com/office/drawing/2014/main" xmlns="" val="20001"/>
                    </a:ext>
                  </a:extLst>
                </a:gridCol>
                <a:gridCol w="857256">
                  <a:extLst>
                    <a:ext uri="{9D8B030D-6E8A-4147-A177-3AD203B41FA5}">
                      <a16:colId xmlns:a16="http://schemas.microsoft.com/office/drawing/2014/main" xmlns="" val="20003"/>
                    </a:ext>
                  </a:extLst>
                </a:gridCol>
              </a:tblGrid>
              <a:tr h="301083">
                <a:tc>
                  <a:txBody>
                    <a:bodyPr/>
                    <a:lstStyle/>
                    <a:p>
                      <a:pPr>
                        <a:lnSpc>
                          <a:spcPct val="115000"/>
                        </a:lnSpc>
                        <a:spcAft>
                          <a:spcPts val="0"/>
                        </a:spcAft>
                      </a:pPr>
                      <a:endParaRPr lang="pt-BR" sz="1200" b="1" dirty="0">
                        <a:solidFill>
                          <a:srgbClr val="3740F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l">
                        <a:lnSpc>
                          <a:spcPct val="115000"/>
                        </a:lnSpc>
                        <a:spcAft>
                          <a:spcPts val="0"/>
                        </a:spcAft>
                      </a:pPr>
                      <a:r>
                        <a:rPr lang="pt-BR" sz="1200" b="1" dirty="0">
                          <a:solidFill>
                            <a:schemeClr val="tx1"/>
                          </a:solidFill>
                          <a:latin typeface="Arial" pitchFamily="34" charset="0"/>
                          <a:ea typeface="Times New Roman"/>
                          <a:cs typeface="Arial" pitchFamily="34" charset="0"/>
                        </a:rPr>
                        <a:t>Créditos</a:t>
                      </a:r>
                      <a:endParaRPr lang="pt-BR" sz="12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l">
                        <a:lnSpc>
                          <a:spcPct val="115000"/>
                        </a:lnSpc>
                        <a:spcAft>
                          <a:spcPts val="0"/>
                        </a:spcAft>
                      </a:pPr>
                      <a:r>
                        <a:rPr lang="pt-BR" sz="1200" b="1" dirty="0">
                          <a:solidFill>
                            <a:schemeClr val="tx1"/>
                          </a:solidFill>
                          <a:latin typeface="Arial" pitchFamily="34" charset="0"/>
                          <a:ea typeface="Times New Roman"/>
                          <a:cs typeface="Arial" pitchFamily="34" charset="0"/>
                        </a:rPr>
                        <a:t> Horas</a:t>
                      </a:r>
                      <a:endParaRPr lang="pt-BR" sz="12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00"/>
                  </a:ext>
                </a:extLst>
              </a:tr>
              <a:tr h="301083">
                <a:tc>
                  <a:txBody>
                    <a:bodyPr/>
                    <a:lstStyle/>
                    <a:p>
                      <a:pPr>
                        <a:lnSpc>
                          <a:spcPct val="115000"/>
                        </a:lnSpc>
                        <a:spcAft>
                          <a:spcPts val="0"/>
                        </a:spcAft>
                      </a:pPr>
                      <a:endParaRPr lang="pt-BR" sz="12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ATUAL</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400" b="1" dirty="0">
                          <a:solidFill>
                            <a:schemeClr val="tx1"/>
                          </a:solidFill>
                          <a:latin typeface="Arial" pitchFamily="34" charset="0"/>
                          <a:ea typeface="Calibri"/>
                          <a:cs typeface="Arial" pitchFamily="34" charset="0"/>
                        </a:rPr>
                        <a:t>ATUAL</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01"/>
                  </a:ext>
                </a:extLst>
              </a:tr>
              <a:tr h="301083">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pt-BR" sz="1200" b="1" dirty="0">
                          <a:solidFill>
                            <a:srgbClr val="3740F1"/>
                          </a:solidFill>
                          <a:latin typeface="Arial" pitchFamily="34" charset="0"/>
                          <a:ea typeface="Times New Roman"/>
                          <a:cs typeface="Arial" pitchFamily="34" charset="0"/>
                        </a:rPr>
                        <a:t>REQUISITOS CURRICULARES SUPLEMENTARES</a:t>
                      </a:r>
                      <a:endParaRPr lang="pt-BR" sz="1200" b="1" baseline="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endParaRPr lang="pt-BR" sz="12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endParaRPr lang="pt-BR" sz="1200" b="1" strike="noStrike"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xmlns="" val="10002"/>
                  </a:ext>
                </a:extLst>
              </a:tr>
              <a:tr h="301083">
                <a:tc>
                  <a:txBody>
                    <a:bodyPr/>
                    <a:lstStyle/>
                    <a:p>
                      <a:pPr>
                        <a:lnSpc>
                          <a:spcPct val="115000"/>
                        </a:lnSpc>
                        <a:spcAft>
                          <a:spcPts val="0"/>
                        </a:spcAft>
                      </a:pPr>
                      <a:r>
                        <a:rPr lang="pt-BR" sz="1200" b="1" baseline="0" dirty="0">
                          <a:solidFill>
                            <a:schemeClr val="tx1"/>
                          </a:solidFill>
                          <a:latin typeface="Arial" pitchFamily="34" charset="0"/>
                          <a:ea typeface="Calibri"/>
                          <a:cs typeface="Arial" pitchFamily="34" charset="0"/>
                        </a:rPr>
                        <a:t>Seminários</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1</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chemeClr val="tx1"/>
                          </a:solidFill>
                          <a:latin typeface="Arial" pitchFamily="34" charset="0"/>
                          <a:ea typeface="Calibri"/>
                          <a:cs typeface="Arial" pitchFamily="34" charset="0"/>
                        </a:rPr>
                        <a:t>15</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3"/>
                  </a:ext>
                </a:extLst>
              </a:tr>
              <a:tr h="301083">
                <a:tc>
                  <a:txBody>
                    <a:bodyPr/>
                    <a:lstStyle/>
                    <a:p>
                      <a:pPr>
                        <a:lnSpc>
                          <a:spcPct val="115000"/>
                        </a:lnSpc>
                        <a:spcAft>
                          <a:spcPts val="0"/>
                        </a:spcAft>
                      </a:pPr>
                      <a:r>
                        <a:rPr lang="pt-BR" sz="1200" b="1" dirty="0">
                          <a:solidFill>
                            <a:schemeClr val="tx1"/>
                          </a:solidFill>
                          <a:latin typeface="Arial" pitchFamily="34" charset="0"/>
                          <a:ea typeface="Times New Roman"/>
                          <a:cs typeface="Arial" pitchFamily="34" charset="0"/>
                        </a:rPr>
                        <a:t>Projeto Final de Curso</a:t>
                      </a:r>
                      <a:endParaRPr lang="pt-BR" sz="1200" b="1" baseline="30000"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4</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chemeClr val="tx1"/>
                          </a:solidFill>
                          <a:latin typeface="Arial" pitchFamily="34" charset="0"/>
                          <a:ea typeface="Calibri"/>
                          <a:cs typeface="Arial" pitchFamily="34" charset="0"/>
                        </a:rPr>
                        <a:t>180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4"/>
                  </a:ext>
                </a:extLst>
              </a:tr>
              <a:tr h="301083">
                <a:tc>
                  <a:txBody>
                    <a:bodyPr/>
                    <a:lstStyle/>
                    <a:p>
                      <a:pPr>
                        <a:lnSpc>
                          <a:spcPct val="115000"/>
                        </a:lnSpc>
                        <a:spcAft>
                          <a:spcPts val="0"/>
                        </a:spcAft>
                      </a:pPr>
                      <a:r>
                        <a:rPr lang="pt-BR" sz="1200" b="1" dirty="0">
                          <a:solidFill>
                            <a:srgbClr val="3740F1"/>
                          </a:solidFill>
                          <a:latin typeface="Arial" pitchFamily="34" charset="0"/>
                          <a:ea typeface="Calibri"/>
                          <a:cs typeface="Arial" pitchFamily="34" charset="0"/>
                        </a:rPr>
                        <a:t>Atividades de Extensão</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5"/>
                  </a:ext>
                </a:extLst>
              </a:tr>
              <a:tr h="301083">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pt-BR" sz="1400" b="1" baseline="0" dirty="0">
                          <a:latin typeface="Arial" pitchFamily="34" charset="0"/>
                          <a:ea typeface="Calibri"/>
                          <a:cs typeface="Arial" pitchFamily="34" charset="0"/>
                        </a:rPr>
                        <a:t>TOTAL</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5</a:t>
                      </a:r>
                    </a:p>
                  </a:txBody>
                  <a:tcPr marL="5005" marR="5005" marT="5005" marB="5005" anchor="ctr">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chemeClr val="tx1"/>
                          </a:solidFill>
                          <a:latin typeface="Arial" pitchFamily="34" charset="0"/>
                          <a:ea typeface="Calibri"/>
                          <a:cs typeface="Arial" pitchFamily="34" charset="0"/>
                        </a:rPr>
                        <a:t>195</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6"/>
                  </a:ext>
                </a:extLst>
              </a:tr>
              <a:tr h="301083">
                <a:tc>
                  <a:txBody>
                    <a:bodyPr/>
                    <a:lstStyle/>
                    <a:p>
                      <a:pPr>
                        <a:lnSpc>
                          <a:spcPct val="150000"/>
                        </a:lnSpc>
                        <a:spcAft>
                          <a:spcPts val="0"/>
                        </a:spcAft>
                      </a:pPr>
                      <a:r>
                        <a:rPr lang="pt-BR" sz="1200" b="1" dirty="0">
                          <a:solidFill>
                            <a:srgbClr val="3740F1"/>
                          </a:solidFill>
                          <a:latin typeface="Arial" pitchFamily="34" charset="0"/>
                          <a:ea typeface="Calibri"/>
                          <a:cs typeface="Arial" pitchFamily="34" charset="0"/>
                        </a:rPr>
                        <a:t>DISCIPLINAS COMPLEMENTARES DE ESCOLHA RESTRITA</a:t>
                      </a:r>
                    </a:p>
                  </a:txBody>
                  <a:tcPr marL="15986" marR="15986" marT="0" marB="0">
                    <a:lnL>
                      <a:noFill/>
                    </a:lnL>
                    <a:lnR>
                      <a:noFill/>
                    </a:lnR>
                    <a:lnT>
                      <a:noFill/>
                    </a:lnT>
                    <a:lnB>
                      <a:noFill/>
                    </a:lnB>
                    <a:solidFill>
                      <a:schemeClr val="tx2">
                        <a:lumMod val="40000"/>
                        <a:lumOff val="60000"/>
                      </a:schemeClr>
                    </a:solidFill>
                  </a:tcPr>
                </a:tc>
                <a:tc>
                  <a:txBody>
                    <a:bodyPr/>
                    <a:lstStyle/>
                    <a:p>
                      <a:pPr algn="ctr">
                        <a:lnSpc>
                          <a:spcPct val="150000"/>
                        </a:lnSpc>
                        <a:spcAft>
                          <a:spcPts val="0"/>
                        </a:spcAft>
                      </a:pPr>
                      <a:endParaRPr lang="pt-BR" sz="1600" b="1" dirty="0">
                        <a:latin typeface="Arial" pitchFamily="34" charset="0"/>
                        <a:ea typeface="Calibri"/>
                        <a:cs typeface="Arial" pitchFamily="34" charset="0"/>
                      </a:endParaRPr>
                    </a:p>
                  </a:txBody>
                  <a:tcPr marL="15986" marR="15986" marT="0" marB="0">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xmlns="" val="10007"/>
                  </a:ext>
                </a:extLst>
              </a:tr>
              <a:tr h="301083">
                <a:tc>
                  <a:txBody>
                    <a:bodyPr/>
                    <a:lstStyle/>
                    <a:p>
                      <a:pPr>
                        <a:lnSpc>
                          <a:spcPct val="150000"/>
                        </a:lnSpc>
                        <a:spcAft>
                          <a:spcPts val="0"/>
                        </a:spcAft>
                      </a:pPr>
                      <a:r>
                        <a:rPr lang="pt-BR" sz="1200" b="1" dirty="0">
                          <a:latin typeface="Arial" pitchFamily="34" charset="0"/>
                          <a:ea typeface="Calibri"/>
                          <a:cs typeface="Arial" pitchFamily="34" charset="0"/>
                        </a:rPr>
                        <a:t>Iniciação</a:t>
                      </a:r>
                      <a:r>
                        <a:rPr lang="pt-BR" sz="1200" b="1" baseline="0" dirty="0">
                          <a:latin typeface="Arial" pitchFamily="34" charset="0"/>
                          <a:ea typeface="Calibri"/>
                          <a:cs typeface="Arial" pitchFamily="34" charset="0"/>
                        </a:rPr>
                        <a:t> Científica A, Monitoria A ou Estágio A</a:t>
                      </a:r>
                      <a:endParaRPr lang="pt-BR" sz="1200" b="1" dirty="0">
                        <a:latin typeface="Arial" pitchFamily="34" charset="0"/>
                        <a:ea typeface="Calibri"/>
                        <a:cs typeface="Arial" pitchFamily="34" charset="0"/>
                      </a:endParaRPr>
                    </a:p>
                  </a:txBody>
                  <a:tcPr marL="15986" marR="15986" marT="0" marB="0">
                    <a:lnL>
                      <a:noFill/>
                    </a:lnL>
                    <a:lnR>
                      <a:noFill/>
                    </a:lnR>
                    <a:lnT>
                      <a:noFill/>
                    </a:lnT>
                    <a:lnB>
                      <a:noFill/>
                    </a:lnB>
                    <a:solidFill>
                      <a:srgbClr val="C1E0F4"/>
                    </a:solidFill>
                  </a:tcPr>
                </a:tc>
                <a:tc>
                  <a:txBody>
                    <a:bodyPr/>
                    <a:lstStyle/>
                    <a:p>
                      <a:pPr algn="ctr">
                        <a:lnSpc>
                          <a:spcPct val="150000"/>
                        </a:lnSpc>
                        <a:spcAft>
                          <a:spcPts val="0"/>
                        </a:spcAft>
                      </a:pPr>
                      <a:r>
                        <a:rPr lang="pt-BR" sz="1600" b="1" dirty="0">
                          <a:latin typeface="Arial" pitchFamily="34" charset="0"/>
                          <a:ea typeface="Calibri"/>
                          <a:cs typeface="Arial" pitchFamily="34" charset="0"/>
                        </a:rPr>
                        <a:t>4</a:t>
                      </a:r>
                    </a:p>
                  </a:txBody>
                  <a:tcPr marL="15986" marR="15986" marT="0" marB="0">
                    <a:lnL>
                      <a:noFill/>
                    </a:lnL>
                    <a:lnR>
                      <a:noFill/>
                    </a:lnR>
                    <a:lnT>
                      <a:noFill/>
                    </a:lnT>
                    <a:lnB>
                      <a:noFill/>
                    </a:lnB>
                    <a:solidFill>
                      <a:srgbClr val="C1E0F4"/>
                    </a:solidFill>
                  </a:tcPr>
                </a:tc>
                <a:tc>
                  <a:txBody>
                    <a:bodyPr/>
                    <a:lstStyle/>
                    <a:p>
                      <a:pPr algn="ctr">
                        <a:lnSpc>
                          <a:spcPct val="115000"/>
                        </a:lnSpc>
                        <a:spcAft>
                          <a:spcPts val="0"/>
                        </a:spcAft>
                      </a:pPr>
                      <a:r>
                        <a:rPr lang="pt-BR" sz="1600" b="1" strike="noStrike" dirty="0">
                          <a:solidFill>
                            <a:schemeClr val="tx1"/>
                          </a:solidFill>
                          <a:latin typeface="Arial" pitchFamily="34" charset="0"/>
                          <a:ea typeface="Calibri"/>
                          <a:cs typeface="Arial" pitchFamily="34" charset="0"/>
                        </a:rPr>
                        <a:t>180</a:t>
                      </a:r>
                    </a:p>
                  </a:txBody>
                  <a:tcPr marL="5005" marR="5005" marT="5005" marB="5005" anchor="ctr">
                    <a:lnL>
                      <a:noFill/>
                    </a:lnL>
                    <a:lnR>
                      <a:noFill/>
                    </a:lnR>
                    <a:lnT>
                      <a:noFill/>
                    </a:lnT>
                    <a:lnB>
                      <a:noFill/>
                    </a:lnB>
                    <a:solidFill>
                      <a:srgbClr val="C1E0F4"/>
                    </a:solidFill>
                  </a:tcPr>
                </a:tc>
                <a:extLst>
                  <a:ext uri="{0D108BD9-81ED-4DB2-BD59-A6C34878D82A}">
                    <a16:rowId xmlns:a16="http://schemas.microsoft.com/office/drawing/2014/main" xmlns="" val="10008"/>
                  </a:ext>
                </a:extLst>
              </a:tr>
              <a:tr h="301083">
                <a:tc>
                  <a:txBody>
                    <a:bodyPr/>
                    <a:lstStyle/>
                    <a:p>
                      <a:pPr>
                        <a:lnSpc>
                          <a:spcPct val="150000"/>
                        </a:lnSpc>
                        <a:spcAft>
                          <a:spcPts val="0"/>
                        </a:spcAft>
                      </a:pPr>
                      <a:endParaRPr lang="pt-BR" sz="1200" b="1" dirty="0">
                        <a:latin typeface="Arial" pitchFamily="34" charset="0"/>
                        <a:ea typeface="Calibri"/>
                        <a:cs typeface="Arial" pitchFamily="34" charset="0"/>
                      </a:endParaRPr>
                    </a:p>
                  </a:txBody>
                  <a:tcPr marL="15986" marR="15986" marT="0" marB="0">
                    <a:lnL>
                      <a:noFill/>
                    </a:lnL>
                    <a:lnR>
                      <a:noFill/>
                    </a:lnR>
                    <a:lnT>
                      <a:noFill/>
                    </a:lnT>
                    <a:lnB>
                      <a:noFill/>
                    </a:lnB>
                    <a:solidFill>
                      <a:srgbClr val="94CEF7"/>
                    </a:solidFill>
                  </a:tcPr>
                </a:tc>
                <a:tc>
                  <a:txBody>
                    <a:bodyPr/>
                    <a:lstStyle/>
                    <a:p>
                      <a:pPr algn="ctr">
                        <a:lnSpc>
                          <a:spcPct val="150000"/>
                        </a:lnSpc>
                        <a:spcAft>
                          <a:spcPts val="0"/>
                        </a:spcAft>
                      </a:pPr>
                      <a:endParaRPr lang="pt-BR" sz="1600" b="1" dirty="0">
                        <a:latin typeface="Arial" pitchFamily="34" charset="0"/>
                        <a:ea typeface="Calibri"/>
                        <a:cs typeface="Arial" pitchFamily="34" charset="0"/>
                      </a:endParaRPr>
                    </a:p>
                  </a:txBody>
                  <a:tcPr marL="15986" marR="15986" marT="0" marB="0">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09"/>
                  </a:ext>
                </a:extLst>
              </a:tr>
              <a:tr h="301083">
                <a:tc>
                  <a:txBody>
                    <a:bodyPr/>
                    <a:lstStyle/>
                    <a:p>
                      <a:pPr>
                        <a:lnSpc>
                          <a:spcPct val="150000"/>
                        </a:lnSpc>
                        <a:spcAft>
                          <a:spcPts val="0"/>
                        </a:spcAft>
                      </a:pPr>
                      <a:r>
                        <a:rPr lang="pt-BR" sz="1200" b="1" dirty="0">
                          <a:solidFill>
                            <a:srgbClr val="3740F1"/>
                          </a:solidFill>
                          <a:latin typeface="Arial" pitchFamily="34" charset="0"/>
                          <a:ea typeface="Calibri"/>
                          <a:cs typeface="Arial" pitchFamily="34" charset="0"/>
                        </a:rPr>
                        <a:t>DISCIPLINAS COMPLEMENTARES DE ESCOLHA CONDICIONADA</a:t>
                      </a:r>
                    </a:p>
                  </a:txBody>
                  <a:tcPr marL="15986" marR="15986" marT="0" marB="0">
                    <a:lnL>
                      <a:noFill/>
                    </a:lnL>
                    <a:lnR>
                      <a:noFill/>
                    </a:lnR>
                    <a:lnT>
                      <a:noFill/>
                    </a:lnT>
                    <a:lnB>
                      <a:noFill/>
                    </a:lnB>
                    <a:solidFill>
                      <a:schemeClr val="tx2">
                        <a:lumMod val="40000"/>
                        <a:lumOff val="60000"/>
                      </a:schemeClr>
                    </a:solidFill>
                  </a:tcPr>
                </a:tc>
                <a:tc>
                  <a:txBody>
                    <a:bodyPr/>
                    <a:lstStyle/>
                    <a:p>
                      <a:pPr algn="ctr">
                        <a:lnSpc>
                          <a:spcPct val="150000"/>
                        </a:lnSpc>
                        <a:spcAft>
                          <a:spcPts val="0"/>
                        </a:spcAft>
                      </a:pPr>
                      <a:r>
                        <a:rPr lang="pt-BR" sz="1600" b="1" dirty="0">
                          <a:latin typeface="Arial" pitchFamily="34" charset="0"/>
                          <a:ea typeface="Calibri"/>
                          <a:cs typeface="Arial" pitchFamily="34" charset="0"/>
                        </a:rPr>
                        <a:t>22</a:t>
                      </a:r>
                    </a:p>
                  </a:txBody>
                  <a:tcPr marL="15986" marR="15986" marT="0" marB="0">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330</a:t>
                      </a:r>
                    </a:p>
                  </a:txBody>
                  <a:tcPr marL="5005" marR="5005" marT="5005" marB="5005"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xmlns="" val="10010"/>
                  </a:ext>
                </a:extLst>
              </a:tr>
              <a:tr h="301083">
                <a:tc>
                  <a:txBody>
                    <a:bodyPr/>
                    <a:lstStyle/>
                    <a:p>
                      <a:pPr algn="r">
                        <a:lnSpc>
                          <a:spcPct val="115000"/>
                        </a:lnSpc>
                        <a:spcAft>
                          <a:spcPts val="0"/>
                        </a:spcAft>
                      </a:pPr>
                      <a:endParaRPr lang="pt-BR" sz="12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11"/>
                  </a:ext>
                </a:extLst>
              </a:tr>
              <a:tr h="301083">
                <a:tc>
                  <a:txBody>
                    <a:bodyPr/>
                    <a:lstStyle/>
                    <a:p>
                      <a:pPr>
                        <a:lnSpc>
                          <a:spcPct val="115000"/>
                        </a:lnSpc>
                        <a:spcAft>
                          <a:spcPts val="0"/>
                        </a:spcAft>
                      </a:pPr>
                      <a:r>
                        <a:rPr lang="pt-BR" sz="1200" b="1" dirty="0">
                          <a:solidFill>
                            <a:srgbClr val="3740F1"/>
                          </a:solidFill>
                          <a:latin typeface="Arial" pitchFamily="34" charset="0"/>
                          <a:ea typeface="Calibri"/>
                          <a:cs typeface="Arial" pitchFamily="34" charset="0"/>
                        </a:rPr>
                        <a:t>DISCIPLINAS COMPLEMENTARES DE ESCOLHA LIVRE</a:t>
                      </a:r>
                    </a:p>
                  </a:txBody>
                  <a:tcPr marL="5005" marR="5005" marT="5005" marB="5005" anchor="ctr">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2</a:t>
                      </a:r>
                    </a:p>
                  </a:txBody>
                  <a:tcPr marL="5005" marR="5005" marT="5005" marB="5005" anchor="ctr">
                    <a:lnL>
                      <a:noFill/>
                    </a:lnL>
                    <a:lnR>
                      <a:noFill/>
                    </a:lnR>
                    <a:lnT>
                      <a:noFill/>
                    </a:lnT>
                    <a:lnB>
                      <a:noFill/>
                    </a:lnB>
                    <a:solidFill>
                      <a:schemeClr val="tx2">
                        <a:lumMod val="40000"/>
                        <a:lumOff val="60000"/>
                      </a:schemeClr>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30</a:t>
                      </a:r>
                    </a:p>
                  </a:txBody>
                  <a:tcPr marL="5005" marR="5005" marT="5005" marB="5005" anchor="ctr">
                    <a:lnL>
                      <a:noFill/>
                    </a:lnL>
                    <a:lnR>
                      <a:noFill/>
                    </a:lnR>
                    <a:lnT>
                      <a:noFill/>
                    </a:lnT>
                    <a:lnB>
                      <a:noFill/>
                    </a:lnB>
                    <a:solidFill>
                      <a:schemeClr val="tx2">
                        <a:lumMod val="40000"/>
                        <a:lumOff val="60000"/>
                      </a:schemeClr>
                    </a:solidFill>
                  </a:tcPr>
                </a:tc>
                <a:extLst>
                  <a:ext uri="{0D108BD9-81ED-4DB2-BD59-A6C34878D82A}">
                    <a16:rowId xmlns:a16="http://schemas.microsoft.com/office/drawing/2014/main" xmlns="" val="10012"/>
                  </a:ext>
                </a:extLst>
              </a:tr>
              <a:tr h="301083">
                <a:tc>
                  <a:txBody>
                    <a:bodyPr/>
                    <a:lstStyle/>
                    <a:p>
                      <a:pPr>
                        <a:lnSpc>
                          <a:spcPct val="115000"/>
                        </a:lnSpc>
                        <a:spcAft>
                          <a:spcPts val="0"/>
                        </a:spcAft>
                      </a:pPr>
                      <a:endParaRPr lang="pt-BR" sz="12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13"/>
                  </a:ext>
                </a:extLst>
              </a:tr>
              <a:tr h="301083">
                <a:tc>
                  <a:txBody>
                    <a:bodyPr/>
                    <a:lstStyle/>
                    <a:p>
                      <a:pPr>
                        <a:lnSpc>
                          <a:spcPct val="115000"/>
                        </a:lnSpc>
                        <a:spcAft>
                          <a:spcPts val="0"/>
                        </a:spcAft>
                      </a:pPr>
                      <a:endParaRPr lang="pt-BR" sz="12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14"/>
                  </a:ext>
                </a:extLst>
              </a:tr>
              <a:tr h="301083">
                <a:tc>
                  <a:txBody>
                    <a:bodyPr/>
                    <a:lstStyle/>
                    <a:p>
                      <a:pPr algn="r">
                        <a:lnSpc>
                          <a:spcPct val="115000"/>
                        </a:lnSpc>
                        <a:spcAft>
                          <a:spcPts val="0"/>
                        </a:spcAft>
                      </a:pPr>
                      <a:r>
                        <a:rPr lang="pt-BR" sz="1600" b="1" dirty="0">
                          <a:latin typeface="Arial" pitchFamily="34" charset="0"/>
                          <a:ea typeface="Calibri"/>
                          <a:cs typeface="Arial" pitchFamily="34" charset="0"/>
                        </a:rPr>
                        <a:t>TOTAL</a:t>
                      </a:r>
                      <a:r>
                        <a:rPr lang="pt-BR" sz="1600" b="1" baseline="0" dirty="0">
                          <a:latin typeface="Arial" pitchFamily="34" charset="0"/>
                          <a:ea typeface="Calibri"/>
                          <a:cs typeface="Arial" pitchFamily="34" charset="0"/>
                        </a:rPr>
                        <a:t> CURSO:</a:t>
                      </a:r>
                      <a:endParaRPr lang="pt-BR" sz="16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189</a:t>
                      </a: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r>
                        <a:rPr lang="pt-BR" sz="1600" b="1" dirty="0">
                          <a:solidFill>
                            <a:schemeClr val="tx1"/>
                          </a:solidFill>
                          <a:latin typeface="Arial" pitchFamily="34" charset="0"/>
                          <a:ea typeface="Calibri"/>
                          <a:cs typeface="Arial" pitchFamily="34" charset="0"/>
                        </a:rPr>
                        <a:t>3660</a:t>
                      </a: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15"/>
                  </a:ext>
                </a:extLst>
              </a:tr>
              <a:tr h="301083">
                <a:tc>
                  <a:txBody>
                    <a:bodyPr/>
                    <a:lstStyle/>
                    <a:p>
                      <a:pPr>
                        <a:lnSpc>
                          <a:spcPct val="115000"/>
                        </a:lnSpc>
                        <a:spcAft>
                          <a:spcPts val="0"/>
                        </a:spcAft>
                      </a:pPr>
                      <a:endParaRPr lang="pt-BR" sz="1200" b="1" dirty="0">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4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6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16"/>
                  </a:ext>
                </a:extLst>
              </a:tr>
              <a:tr h="301083">
                <a:tc>
                  <a:txBody>
                    <a:bodyPr/>
                    <a:lstStyle/>
                    <a:p>
                      <a:pPr algn="r">
                        <a:lnSpc>
                          <a:spcPct val="115000"/>
                        </a:lnSpc>
                        <a:spcAft>
                          <a:spcPts val="0"/>
                        </a:spcAft>
                      </a:pPr>
                      <a:endParaRPr lang="pt-BR" sz="1200" b="1" dirty="0">
                        <a:solidFill>
                          <a:srgbClr val="3740F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2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tc>
                  <a:txBody>
                    <a:bodyPr/>
                    <a:lstStyle/>
                    <a:p>
                      <a:pPr algn="ctr">
                        <a:lnSpc>
                          <a:spcPct val="115000"/>
                        </a:lnSpc>
                        <a:spcAft>
                          <a:spcPts val="0"/>
                        </a:spcAft>
                      </a:pPr>
                      <a:endParaRPr lang="pt-BR" sz="1200" b="1" dirty="0">
                        <a:solidFill>
                          <a:schemeClr val="tx1"/>
                        </a:solidFill>
                        <a:latin typeface="Arial" pitchFamily="34" charset="0"/>
                        <a:ea typeface="Calibri"/>
                        <a:cs typeface="Arial" pitchFamily="34" charset="0"/>
                      </a:endParaRPr>
                    </a:p>
                  </a:txBody>
                  <a:tcPr marL="5005" marR="5005" marT="5005" marB="5005" anchor="ctr">
                    <a:lnL>
                      <a:noFill/>
                    </a:lnL>
                    <a:lnR>
                      <a:noFill/>
                    </a:lnR>
                    <a:lnT>
                      <a:noFill/>
                    </a:lnT>
                    <a:lnB>
                      <a:noFill/>
                    </a:lnB>
                    <a:solidFill>
                      <a:srgbClr val="94CEF7"/>
                    </a:solidFill>
                  </a:tcPr>
                </a:tc>
                <a:extLst>
                  <a:ext uri="{0D108BD9-81ED-4DB2-BD59-A6C34878D82A}">
                    <a16:rowId xmlns:a16="http://schemas.microsoft.com/office/drawing/2014/main" xmlns="" val="10017"/>
                  </a:ext>
                </a:extLst>
              </a:tr>
            </a:tbl>
          </a:graphicData>
        </a:graphic>
      </p:graphicFrame>
      <p:sp>
        <p:nvSpPr>
          <p:cNvPr id="2" name="Retângulo Arredondado 1"/>
          <p:cNvSpPr/>
          <p:nvPr/>
        </p:nvSpPr>
        <p:spPr>
          <a:xfrm>
            <a:off x="4932040" y="5157192"/>
            <a:ext cx="3247025" cy="50405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p:cNvSpPr/>
          <p:nvPr/>
        </p:nvSpPr>
        <p:spPr>
          <a:xfrm>
            <a:off x="899592" y="2060848"/>
            <a:ext cx="7042829" cy="315788"/>
          </a:xfrm>
          <a:prstGeom prst="rect">
            <a:avLst/>
          </a:prstGeom>
          <a:noFill/>
          <a:ln>
            <a:solidFill>
              <a:srgbClr val="00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988492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12341</TotalTime>
  <Words>1620</Words>
  <Application>Microsoft Office PowerPoint</Application>
  <PresentationFormat>Apresentação na tela (4:3)</PresentationFormat>
  <Paragraphs>292</Paragraphs>
  <Slides>30</Slides>
  <Notes>30</Notes>
  <HiddenSlides>0</HiddenSlides>
  <MMClips>0</MMClips>
  <ScaleCrop>false</ScaleCrop>
  <HeadingPairs>
    <vt:vector size="4" baseType="variant">
      <vt:variant>
        <vt:lpstr>Tema</vt:lpstr>
      </vt:variant>
      <vt:variant>
        <vt:i4>1</vt:i4>
      </vt:variant>
      <vt:variant>
        <vt:lpstr>Títulos de slides</vt:lpstr>
      </vt:variant>
      <vt:variant>
        <vt:i4>30</vt:i4>
      </vt:variant>
    </vt:vector>
  </HeadingPairs>
  <TitlesOfParts>
    <vt:vector size="31" baseType="lpstr">
      <vt:lpstr>Tema do Office</vt:lpstr>
      <vt:lpstr>    Mesa Redonda:  Avaliação Crítica  dos Cursos de Graduação em Química  Profa. Rosane A.S. San Gil   Diretora Adjunta de Graduação Coordenadora do Curso de Química-Atribuições Tecnológicas       </vt:lpstr>
      <vt:lpstr> Profa. Cassia Curan Turci (diretoria@iq.ufrj.br) Diretora  Prof. Claudio José A. Mota (vicediretoria@iq.ufrj.br) Vice-diretor  Profa. Rosane A.S. San Gil  Diretora Adjunta de Graduação e  Coordenadora do Curso de Química-Atribuições Tecnológicas (2016  ) Profa. Bianca Cruz Neves Coordenadora do Curso de Licenciatura em Química Prof. Marco Antonio Chaer Nascimento Coordenador do Curso de Licenciatura EaD (consórcio CEDERJ) Prof. Thiago M. Cardozo Coordenador do Curso de Bacharelado em Química Profa. Iracema Takase Diretora Adjunta de Extensão Profa. Vania M.F. Paschoalin  Diretora Adjunta de Pós-Graduação</vt:lpstr>
      <vt:lpstr>Prof. Claudio J. A. Mota (diretoria@iq.ufrj.br) Diretor  Profa. Marlice A. S. Marques (vicediretoria@iq.ufrj.br) Vice-diretora  Profa. Rosane A.S. San Gil (rsangil@iq.ufrj.br) Diretora Adjunta de Graduação e  Coordenadora do Curso de Química-Atribuições Tecnológicas Prof. Thiago M. Cardozo (thiago@iq.ufrj.br) Coordenador do Curso de Bacharelado em Química Prof. Ricardo Michel (michel@iq.ufrj.br) Coordenador do Curso de Licenciatura em Química Profa. Célia R.S. Silva (sousa@iq.ufrj.br) Coordenadora do Curso de Licenciatura EaD (consórcio CEDERJ) Profa. Iracema Takase (iracema@iq.ufrj.br) Diretora Adjunta de Extensão Profa. Vania M.F. Paschoalin (paschv@iq.ufrj.br) Diretora Adjunta de Pós-Graduação</vt:lpstr>
      <vt:lpstr>Localização do IQ-UFRJ na Ilha do Fundão</vt:lpstr>
      <vt:lpstr>Localização do IQ-UFRJ na Ilha do Fundão</vt:lpstr>
      <vt:lpstr>CURSOS DE GRADUAÇÃO OFERECIDOS PELO IQ-UFRJ</vt:lpstr>
      <vt:lpstr>Linha do Tempo...</vt:lpstr>
      <vt:lpstr>Apresentação do PowerPoint</vt:lpstr>
      <vt:lpstr>Apresentação do PowerPoint</vt:lpstr>
      <vt:lpstr>Avaliação da Grade Curricular em Vigor ações a partir de 2016</vt:lpstr>
      <vt:lpstr>Apresentação do PowerPoint</vt:lpstr>
      <vt:lpstr>Apresentação do PowerPoint</vt:lpstr>
      <vt:lpstr>CURSO DE QUÍMICA - ATRIBUIÇÕES TECNOLÓGICAS DO IQ-UFRJ</vt:lpstr>
      <vt:lpstr>Apresentação do PowerPoint</vt:lpstr>
      <vt:lpstr>CURSO DE QUÍMICA - ATRIBUIÇÕES TECNOLÓGICAS DO IQ-UFRJ</vt:lpstr>
      <vt:lpstr>Curso de Química - Atribuições Tecnológicas do IQUFRJ tempo médio de integralização (anos)</vt:lpstr>
      <vt:lpstr>CURSO DE QUÍMICA - ATRIBUIÇÕES TECNOLÓGICAS DO IQUFRJ comparação com outros cursos de Graduação da UFRJ</vt:lpstr>
      <vt:lpstr>Laboratório de Informática – LIG (7º andar bl.A)</vt:lpstr>
      <vt:lpstr>Biblioteca Jorge de Abreu Coutinho</vt:lpstr>
      <vt:lpstr>Laboratórios de Ensino – Graduação (4º, 5º e 6º andares bloco A e Pólo de Xistoquímica)</vt:lpstr>
      <vt:lpstr>Laboratórios de Pesquisa (Bl-A, LBCD, LabBioetanol, Pólo de Xistoquímica)</vt:lpstr>
      <vt:lpstr>Centro Acadêmico do Instituto de Química – CAIQ  Comissão Organizadora da Semana da Química – COSQ Associação Atlética Acadêmica do IQ - AAAQ Núcleo de Diversidade do IQ – NuDIQ Saúde Mental no IQ - PsIQ</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Fundão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UNIVERSIDADE FEDERAL DO RIO DE JANEIRO  Instituto de Química Pós-Graduação</dc:title>
  <dc:creator>Trugo</dc:creator>
  <cp:lastModifiedBy>Kátia Zaccur Leal</cp:lastModifiedBy>
  <cp:revision>390</cp:revision>
  <cp:lastPrinted>2018-11-03T18:16:47Z</cp:lastPrinted>
  <dcterms:created xsi:type="dcterms:W3CDTF">2002-05-03T19:31:50Z</dcterms:created>
  <dcterms:modified xsi:type="dcterms:W3CDTF">2018-11-07T13:05:56Z</dcterms:modified>
</cp:coreProperties>
</file>